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427" r:id="rId3"/>
    <p:sldId id="450" r:id="rId4"/>
    <p:sldId id="462" r:id="rId5"/>
    <p:sldId id="451" r:id="rId6"/>
    <p:sldId id="472" r:id="rId7"/>
    <p:sldId id="465" r:id="rId8"/>
    <p:sldId id="469" r:id="rId9"/>
    <p:sldId id="471" r:id="rId10"/>
    <p:sldId id="500" r:id="rId11"/>
    <p:sldId id="501" r:id="rId12"/>
    <p:sldId id="470" r:id="rId13"/>
    <p:sldId id="466" r:id="rId14"/>
    <p:sldId id="468" r:id="rId15"/>
    <p:sldId id="475" r:id="rId16"/>
    <p:sldId id="476" r:id="rId17"/>
    <p:sldId id="477" r:id="rId18"/>
    <p:sldId id="478" r:id="rId19"/>
    <p:sldId id="479" r:id="rId20"/>
    <p:sldId id="480" r:id="rId21"/>
    <p:sldId id="482" r:id="rId22"/>
    <p:sldId id="481" r:id="rId23"/>
    <p:sldId id="485" r:id="rId24"/>
    <p:sldId id="486" r:id="rId25"/>
    <p:sldId id="474" r:id="rId26"/>
    <p:sldId id="483" r:id="rId27"/>
    <p:sldId id="490" r:id="rId28"/>
    <p:sldId id="487" r:id="rId29"/>
    <p:sldId id="489" r:id="rId30"/>
    <p:sldId id="484" r:id="rId31"/>
    <p:sldId id="504" r:id="rId32"/>
    <p:sldId id="502" r:id="rId33"/>
    <p:sldId id="498" r:id="rId34"/>
    <p:sldId id="499" r:id="rId35"/>
    <p:sldId id="503" r:id="rId36"/>
    <p:sldId id="492" r:id="rId37"/>
    <p:sldId id="497" r:id="rId38"/>
    <p:sldId id="4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6"/>
    <a:srgbClr val="D0CECE"/>
    <a:srgbClr val="B71E42"/>
    <a:srgbClr val="F4B919"/>
    <a:srgbClr val="F8F8F8"/>
    <a:srgbClr val="FF0000"/>
    <a:srgbClr val="3DBF2F"/>
    <a:srgbClr val="7ABC32"/>
    <a:srgbClr val="454545"/>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2331" autoAdjust="0"/>
  </p:normalViewPr>
  <p:slideViewPr>
    <p:cSldViewPr snapToGrid="0">
      <p:cViewPr varScale="1">
        <p:scale>
          <a:sx n="57" d="100"/>
          <a:sy n="57" d="100"/>
        </p:scale>
        <p:origin x="204" y="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6" d="100"/>
          <a:sy n="106" d="100"/>
        </p:scale>
        <p:origin x="3500"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5334E-7F0A-4CBC-A75A-F59CE5EA3D81}"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674E0-2D88-4B03-AD51-4CBE56D62E4E}" type="slidenum">
              <a:rPr lang="en-US" smtClean="0"/>
              <a:t>‹#›</a:t>
            </a:fld>
            <a:endParaRPr lang="en-US"/>
          </a:p>
        </p:txBody>
      </p:sp>
    </p:spTree>
    <p:extLst>
      <p:ext uri="{BB962C8B-B14F-4D97-AF65-F5344CB8AC3E}">
        <p14:creationId xmlns:p14="http://schemas.microsoft.com/office/powerpoint/2010/main" val="3074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Miniledger</a:t>
            </a:r>
            <a:r>
              <a:rPr lang="zh-CN" altLang="en-US" dirty="0"/>
              <a:t>：小型的匿名可审计分布式支付系统</a:t>
            </a:r>
            <a:endParaRPr lang="en-US" dirty="0"/>
          </a:p>
        </p:txBody>
      </p:sp>
      <p:sp>
        <p:nvSpPr>
          <p:cNvPr id="4" name="Slide Number Placeholder 3"/>
          <p:cNvSpPr>
            <a:spLocks noGrp="1"/>
          </p:cNvSpPr>
          <p:nvPr>
            <p:ph type="sldNum" sz="quarter" idx="10"/>
          </p:nvPr>
        </p:nvSpPr>
        <p:spPr/>
        <p:txBody>
          <a:bodyPr/>
          <a:lstStyle/>
          <a:p>
            <a:fld id="{F21674E0-2D88-4B03-AD51-4CBE56D62E4E}" type="slidenum">
              <a:rPr lang="en-US" smtClean="0"/>
              <a:t>1</a:t>
            </a:fld>
            <a:endParaRPr lang="en-US"/>
          </a:p>
        </p:txBody>
      </p:sp>
    </p:spTree>
    <p:extLst>
      <p:ext uri="{BB962C8B-B14F-4D97-AF65-F5344CB8AC3E}">
        <p14:creationId xmlns:p14="http://schemas.microsoft.com/office/powerpoint/2010/main" val="1447723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10</a:t>
            </a:fld>
            <a:endParaRPr lang="en-US"/>
          </a:p>
        </p:txBody>
      </p:sp>
    </p:spTree>
    <p:extLst>
      <p:ext uri="{BB962C8B-B14F-4D97-AF65-F5344CB8AC3E}">
        <p14:creationId xmlns:p14="http://schemas.microsoft.com/office/powerpoint/2010/main" val="3839257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11</a:t>
            </a:fld>
            <a:endParaRPr lang="en-US"/>
          </a:p>
        </p:txBody>
      </p:sp>
    </p:spTree>
    <p:extLst>
      <p:ext uri="{BB962C8B-B14F-4D97-AF65-F5344CB8AC3E}">
        <p14:creationId xmlns:p14="http://schemas.microsoft.com/office/powerpoint/2010/main" val="184593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12</a:t>
            </a:fld>
            <a:endParaRPr lang="en-US"/>
          </a:p>
        </p:txBody>
      </p:sp>
    </p:spTree>
    <p:extLst>
      <p:ext uri="{BB962C8B-B14F-4D97-AF65-F5344CB8AC3E}">
        <p14:creationId xmlns:p14="http://schemas.microsoft.com/office/powerpoint/2010/main" val="244165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13</a:t>
            </a:fld>
            <a:endParaRPr lang="en-US"/>
          </a:p>
        </p:txBody>
      </p:sp>
    </p:spTree>
    <p:extLst>
      <p:ext uri="{BB962C8B-B14F-4D97-AF65-F5344CB8AC3E}">
        <p14:creationId xmlns:p14="http://schemas.microsoft.com/office/powerpoint/2010/main" val="3607539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14</a:t>
            </a:fld>
            <a:endParaRPr lang="en-US"/>
          </a:p>
        </p:txBody>
      </p:sp>
    </p:spTree>
    <p:extLst>
      <p:ext uri="{BB962C8B-B14F-4D97-AF65-F5344CB8AC3E}">
        <p14:creationId xmlns:p14="http://schemas.microsoft.com/office/powerpoint/2010/main" val="2465569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15</a:t>
            </a:fld>
            <a:endParaRPr lang="en-US"/>
          </a:p>
        </p:txBody>
      </p:sp>
    </p:spTree>
    <p:extLst>
      <p:ext uri="{BB962C8B-B14F-4D97-AF65-F5344CB8AC3E}">
        <p14:creationId xmlns:p14="http://schemas.microsoft.com/office/powerpoint/2010/main" val="411512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16</a:t>
            </a:fld>
            <a:endParaRPr lang="en-US"/>
          </a:p>
        </p:txBody>
      </p:sp>
    </p:spTree>
    <p:extLst>
      <p:ext uri="{BB962C8B-B14F-4D97-AF65-F5344CB8AC3E}">
        <p14:creationId xmlns:p14="http://schemas.microsoft.com/office/powerpoint/2010/main" val="1920719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17</a:t>
            </a:fld>
            <a:endParaRPr lang="en-US"/>
          </a:p>
        </p:txBody>
      </p:sp>
    </p:spTree>
    <p:extLst>
      <p:ext uri="{BB962C8B-B14F-4D97-AF65-F5344CB8AC3E}">
        <p14:creationId xmlns:p14="http://schemas.microsoft.com/office/powerpoint/2010/main" val="39524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18</a:t>
            </a:fld>
            <a:endParaRPr lang="en-US"/>
          </a:p>
        </p:txBody>
      </p:sp>
    </p:spTree>
    <p:extLst>
      <p:ext uri="{BB962C8B-B14F-4D97-AF65-F5344CB8AC3E}">
        <p14:creationId xmlns:p14="http://schemas.microsoft.com/office/powerpoint/2010/main" val="369658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19</a:t>
            </a:fld>
            <a:endParaRPr lang="en-US"/>
          </a:p>
        </p:txBody>
      </p:sp>
    </p:spTree>
    <p:extLst>
      <p:ext uri="{BB962C8B-B14F-4D97-AF65-F5344CB8AC3E}">
        <p14:creationId xmlns:p14="http://schemas.microsoft.com/office/powerpoint/2010/main" val="203859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5000"/>
              </a:lnSpc>
              <a:buNone/>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设计了一种分布式支付系统，不仅能实现交易隐私保护和多种审计方式，还支持修剪历史数据以减少链上数据</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1674E0-2D88-4B03-AD51-4CBE56D62E4E}" type="slidenum">
              <a:rPr lang="en-US" smtClean="0"/>
              <a:t>2</a:t>
            </a:fld>
            <a:endParaRPr lang="en-US"/>
          </a:p>
        </p:txBody>
      </p:sp>
    </p:spTree>
    <p:extLst>
      <p:ext uri="{BB962C8B-B14F-4D97-AF65-F5344CB8AC3E}">
        <p14:creationId xmlns:p14="http://schemas.microsoft.com/office/powerpoint/2010/main" val="247390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20</a:t>
            </a:fld>
            <a:endParaRPr lang="en-US"/>
          </a:p>
        </p:txBody>
      </p:sp>
    </p:spTree>
    <p:extLst>
      <p:ext uri="{BB962C8B-B14F-4D97-AF65-F5344CB8AC3E}">
        <p14:creationId xmlns:p14="http://schemas.microsoft.com/office/powerpoint/2010/main" val="2884488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21</a:t>
            </a:fld>
            <a:endParaRPr lang="en-US"/>
          </a:p>
        </p:txBody>
      </p:sp>
    </p:spTree>
    <p:extLst>
      <p:ext uri="{BB962C8B-B14F-4D97-AF65-F5344CB8AC3E}">
        <p14:creationId xmlns:p14="http://schemas.microsoft.com/office/powerpoint/2010/main" val="2862366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22</a:t>
            </a:fld>
            <a:endParaRPr lang="en-US"/>
          </a:p>
        </p:txBody>
      </p:sp>
    </p:spTree>
    <p:extLst>
      <p:ext uri="{BB962C8B-B14F-4D97-AF65-F5344CB8AC3E}">
        <p14:creationId xmlns:p14="http://schemas.microsoft.com/office/powerpoint/2010/main" val="188259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23</a:t>
            </a:fld>
            <a:endParaRPr lang="en-US"/>
          </a:p>
        </p:txBody>
      </p:sp>
    </p:spTree>
    <p:extLst>
      <p:ext uri="{BB962C8B-B14F-4D97-AF65-F5344CB8AC3E}">
        <p14:creationId xmlns:p14="http://schemas.microsoft.com/office/powerpoint/2010/main" val="390447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24</a:t>
            </a:fld>
            <a:endParaRPr lang="en-US"/>
          </a:p>
        </p:txBody>
      </p:sp>
    </p:spTree>
    <p:extLst>
      <p:ext uri="{BB962C8B-B14F-4D97-AF65-F5344CB8AC3E}">
        <p14:creationId xmlns:p14="http://schemas.microsoft.com/office/powerpoint/2010/main" val="38924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25</a:t>
            </a:fld>
            <a:endParaRPr lang="en-US"/>
          </a:p>
        </p:txBody>
      </p:sp>
    </p:spTree>
    <p:extLst>
      <p:ext uri="{BB962C8B-B14F-4D97-AF65-F5344CB8AC3E}">
        <p14:creationId xmlns:p14="http://schemas.microsoft.com/office/powerpoint/2010/main" val="2063965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26</a:t>
            </a:fld>
            <a:endParaRPr lang="en-US"/>
          </a:p>
        </p:txBody>
      </p:sp>
    </p:spTree>
    <p:extLst>
      <p:ext uri="{BB962C8B-B14F-4D97-AF65-F5344CB8AC3E}">
        <p14:creationId xmlns:p14="http://schemas.microsoft.com/office/powerpoint/2010/main" val="372461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27</a:t>
            </a:fld>
            <a:endParaRPr lang="en-US"/>
          </a:p>
        </p:txBody>
      </p:sp>
    </p:spTree>
    <p:extLst>
      <p:ext uri="{BB962C8B-B14F-4D97-AF65-F5344CB8AC3E}">
        <p14:creationId xmlns:p14="http://schemas.microsoft.com/office/powerpoint/2010/main" val="3851460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28</a:t>
            </a:fld>
            <a:endParaRPr lang="en-US"/>
          </a:p>
        </p:txBody>
      </p:sp>
    </p:spTree>
    <p:extLst>
      <p:ext uri="{BB962C8B-B14F-4D97-AF65-F5344CB8AC3E}">
        <p14:creationId xmlns:p14="http://schemas.microsoft.com/office/powerpoint/2010/main" val="17012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29</a:t>
            </a:fld>
            <a:endParaRPr lang="en-US"/>
          </a:p>
        </p:txBody>
      </p:sp>
    </p:spTree>
    <p:extLst>
      <p:ext uri="{BB962C8B-B14F-4D97-AF65-F5344CB8AC3E}">
        <p14:creationId xmlns:p14="http://schemas.microsoft.com/office/powerpoint/2010/main" val="133506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分布式账本帮助金融机构能够有效地协调跨组织交易。例如，银行可能使用分布式账本作为数字资产的结算日志。</a:t>
            </a:r>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a:t>
            </a:fld>
            <a:endParaRPr lang="en-US"/>
          </a:p>
        </p:txBody>
      </p:sp>
    </p:spTree>
    <p:extLst>
      <p:ext uri="{BB962C8B-B14F-4D97-AF65-F5344CB8AC3E}">
        <p14:creationId xmlns:p14="http://schemas.microsoft.com/office/powerpoint/2010/main" val="3866775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30</a:t>
            </a:fld>
            <a:endParaRPr lang="en-US"/>
          </a:p>
        </p:txBody>
      </p:sp>
    </p:spTree>
    <p:extLst>
      <p:ext uri="{BB962C8B-B14F-4D97-AF65-F5344CB8AC3E}">
        <p14:creationId xmlns:p14="http://schemas.microsoft.com/office/powerpoint/2010/main" val="2839805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31</a:t>
            </a:fld>
            <a:endParaRPr lang="en-US"/>
          </a:p>
        </p:txBody>
      </p:sp>
    </p:spTree>
    <p:extLst>
      <p:ext uri="{BB962C8B-B14F-4D97-AF65-F5344CB8AC3E}">
        <p14:creationId xmlns:p14="http://schemas.microsoft.com/office/powerpoint/2010/main" val="3628557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32</a:t>
            </a:fld>
            <a:endParaRPr lang="en-US"/>
          </a:p>
        </p:txBody>
      </p:sp>
    </p:spTree>
    <p:extLst>
      <p:ext uri="{BB962C8B-B14F-4D97-AF65-F5344CB8AC3E}">
        <p14:creationId xmlns:p14="http://schemas.microsoft.com/office/powerpoint/2010/main" val="1535431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33</a:t>
            </a:fld>
            <a:endParaRPr lang="en-US"/>
          </a:p>
        </p:txBody>
      </p:sp>
    </p:spTree>
    <p:extLst>
      <p:ext uri="{BB962C8B-B14F-4D97-AF65-F5344CB8AC3E}">
        <p14:creationId xmlns:p14="http://schemas.microsoft.com/office/powerpoint/2010/main" val="1948878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34</a:t>
            </a:fld>
            <a:endParaRPr lang="en-US"/>
          </a:p>
        </p:txBody>
      </p:sp>
    </p:spTree>
    <p:extLst>
      <p:ext uri="{BB962C8B-B14F-4D97-AF65-F5344CB8AC3E}">
        <p14:creationId xmlns:p14="http://schemas.microsoft.com/office/powerpoint/2010/main" val="979518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35</a:t>
            </a:fld>
            <a:endParaRPr lang="en-US"/>
          </a:p>
        </p:txBody>
      </p:sp>
    </p:spTree>
    <p:extLst>
      <p:ext uri="{BB962C8B-B14F-4D97-AF65-F5344CB8AC3E}">
        <p14:creationId xmlns:p14="http://schemas.microsoft.com/office/powerpoint/2010/main" val="4025060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36</a:t>
            </a:fld>
            <a:endParaRPr lang="en-US"/>
          </a:p>
        </p:txBody>
      </p:sp>
    </p:spTree>
    <p:extLst>
      <p:ext uri="{BB962C8B-B14F-4D97-AF65-F5344CB8AC3E}">
        <p14:creationId xmlns:p14="http://schemas.microsoft.com/office/powerpoint/2010/main" val="44959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38</a:t>
            </a:fld>
            <a:endParaRPr lang="en-US"/>
          </a:p>
        </p:txBody>
      </p:sp>
    </p:spTree>
    <p:extLst>
      <p:ext uri="{BB962C8B-B14F-4D97-AF65-F5344CB8AC3E}">
        <p14:creationId xmlns:p14="http://schemas.microsoft.com/office/powerpoint/2010/main" val="231353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4</a:t>
            </a:fld>
            <a:endParaRPr lang="en-US"/>
          </a:p>
        </p:txBody>
      </p:sp>
    </p:spTree>
    <p:extLst>
      <p:ext uri="{BB962C8B-B14F-4D97-AF65-F5344CB8AC3E}">
        <p14:creationId xmlns:p14="http://schemas.microsoft.com/office/powerpoint/2010/main" val="200332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5</a:t>
            </a:fld>
            <a:endParaRPr lang="en-US"/>
          </a:p>
        </p:txBody>
      </p:sp>
    </p:spTree>
    <p:extLst>
      <p:ext uri="{BB962C8B-B14F-4D97-AF65-F5344CB8AC3E}">
        <p14:creationId xmlns:p14="http://schemas.microsoft.com/office/powerpoint/2010/main" val="48410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柱状账本结构</a:t>
            </a:r>
            <a:endParaRPr lang="en-US" altLang="zh-CN" dirty="0"/>
          </a:p>
          <a:p>
            <a:endParaRPr lang="en-US" altLang="zh-CN" dirty="0"/>
          </a:p>
          <a:p>
            <a:r>
              <a:rPr lang="en-US" altLang="zh-CN" dirty="0"/>
              <a:t>Proof of balance</a:t>
            </a:r>
          </a:p>
          <a:p>
            <a:r>
              <a:rPr lang="en-US" altLang="zh-CN" dirty="0"/>
              <a:t>Proof of assets</a:t>
            </a:r>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6</a:t>
            </a:fld>
            <a:endParaRPr lang="en-US"/>
          </a:p>
        </p:txBody>
      </p:sp>
    </p:spTree>
    <p:extLst>
      <p:ext uri="{BB962C8B-B14F-4D97-AF65-F5344CB8AC3E}">
        <p14:creationId xmlns:p14="http://schemas.microsoft.com/office/powerpoint/2010/main" val="286181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7</a:t>
            </a:fld>
            <a:endParaRPr lang="en-US"/>
          </a:p>
        </p:txBody>
      </p:sp>
    </p:spTree>
    <p:extLst>
      <p:ext uri="{BB962C8B-B14F-4D97-AF65-F5344CB8AC3E}">
        <p14:creationId xmlns:p14="http://schemas.microsoft.com/office/powerpoint/2010/main" val="92993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8</a:t>
            </a:fld>
            <a:endParaRPr lang="en-US"/>
          </a:p>
        </p:txBody>
      </p:sp>
    </p:spTree>
    <p:extLst>
      <p:ext uri="{BB962C8B-B14F-4D97-AF65-F5344CB8AC3E}">
        <p14:creationId xmlns:p14="http://schemas.microsoft.com/office/powerpoint/2010/main" val="940202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1674E0-2D88-4B03-AD51-4CBE56D62E4E}" type="slidenum">
              <a:rPr lang="en-US" smtClean="0"/>
              <a:t>9</a:t>
            </a:fld>
            <a:endParaRPr lang="en-US"/>
          </a:p>
        </p:txBody>
      </p:sp>
    </p:spTree>
    <p:extLst>
      <p:ext uri="{BB962C8B-B14F-4D97-AF65-F5344CB8AC3E}">
        <p14:creationId xmlns:p14="http://schemas.microsoft.com/office/powerpoint/2010/main" val="248115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82" y="802300"/>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7"/>
            <a:ext cx="8637072" cy="977621"/>
          </a:xfrm>
        </p:spPr>
        <p:txBody>
          <a:bodyPr tIns="91440" bIns="91440">
            <a:normAutofit/>
          </a:bodyPr>
          <a:lstStyle>
            <a:lvl1pPr marL="0" indent="0" algn="l">
              <a:buNone/>
              <a:defRPr sz="1800" b="0" cap="all" baseline="0">
                <a:solidFill>
                  <a:schemeClr val="tx1"/>
                </a:solidFill>
              </a:defRPr>
            </a:lvl1pPr>
            <a:lvl2pPr marL="457178" indent="0" algn="ctr">
              <a:buNone/>
              <a:defRPr sz="18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5" name="Footer Placeholder 4"/>
          <p:cNvSpPr>
            <a:spLocks noGrp="1"/>
          </p:cNvSpPr>
          <p:nvPr>
            <p:ph type="ftr" sz="quarter" idx="11"/>
          </p:nvPr>
        </p:nvSpPr>
        <p:spPr>
          <a:xfrm>
            <a:off x="2416501" y="329311"/>
            <a:ext cx="4973915" cy="3092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37665"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257300" y="3528542"/>
            <a:ext cx="979755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5" name="Footer Placeholder 4"/>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3" y="798977"/>
            <a:ext cx="1615743"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4" y="798977"/>
            <a:ext cx="7828831"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5" name="Footer Placeholder 4"/>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7"/>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cap="none" baseline="0">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1451581" y="1694890"/>
            <a:ext cx="9603275" cy="4658285"/>
          </a:xfrm>
        </p:spPr>
        <p:txBody>
          <a:bodyPr anchor="t">
            <a:normAutofit/>
          </a:bodyPr>
          <a:lstStyle>
            <a:lvl1pPr>
              <a:defRPr sz="2400">
                <a:solidFill>
                  <a:srgbClr val="454545"/>
                </a:solidFill>
              </a:defRPr>
            </a:lvl1pPr>
            <a:lvl2pPr>
              <a:defRPr sz="2000">
                <a:solidFill>
                  <a:srgbClr val="454545"/>
                </a:solidFill>
              </a:defRPr>
            </a:lvl2pPr>
            <a:lvl3pPr>
              <a:defRPr sz="1800">
                <a:solidFill>
                  <a:srgbClr val="454545"/>
                </a:solidFill>
              </a:defRPr>
            </a:lvl3pPr>
            <a:lvl4pPr>
              <a:defRPr sz="1600">
                <a:solidFill>
                  <a:srgbClr val="454545"/>
                </a:solidFill>
              </a:defRPr>
            </a:lvl4pPr>
            <a:lvl5pPr>
              <a:defRPr sz="1400">
                <a:solidFill>
                  <a:srgbClr val="45454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554140" y="330370"/>
            <a:ext cx="3500715" cy="309201"/>
          </a:xfrm>
          <a:prstGeom prst="rect">
            <a:avLst/>
          </a:prstGeom>
        </p:spPr>
        <p:txBody>
          <a:bodyPr/>
          <a:lstStyle>
            <a:lvl1pPr>
              <a:defRPr>
                <a:solidFill>
                  <a:schemeClr val="tx1"/>
                </a:solidFill>
              </a:defRPr>
            </a:lvl1pPr>
          </a:lstStyle>
          <a:p>
            <a:fld id="{48A87A34-81AB-432B-8DAE-1953F412C126}" type="datetimeFigureOut">
              <a:rPr lang="en-US" smtClean="0"/>
              <a:pPr/>
              <a:t>12/28/2021</a:t>
            </a:fld>
            <a:endParaRPr lang="en-US" dirty="0"/>
          </a:p>
        </p:txBody>
      </p:sp>
      <p:sp>
        <p:nvSpPr>
          <p:cNvPr id="5" name="Footer Placeholder 4"/>
          <p:cNvSpPr>
            <a:spLocks noGrp="1"/>
          </p:cNvSpPr>
          <p:nvPr>
            <p:ph type="ftr" sz="quarter" idx="11"/>
          </p:nvPr>
        </p:nvSpPr>
        <p:spPr>
          <a:xfrm>
            <a:off x="1451579" y="329311"/>
            <a:ext cx="5938836" cy="309201"/>
          </a:xfrm>
          <a:prstGeom prst="rect">
            <a:avLst/>
          </a:prstGeo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7" y="131281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4313" y="2908319"/>
            <a:ext cx="8643155" cy="1887950"/>
          </a:xfrm>
        </p:spPr>
        <p:txBody>
          <a:bodyPr anchor="b">
            <a:normAutofit/>
          </a:bodyPr>
          <a:lstStyle>
            <a:lvl1pPr algn="l">
              <a:defRPr sz="3600" cap="none" baseline="0"/>
            </a:lvl1pPr>
          </a:lstStyle>
          <a:p>
            <a:r>
              <a:rPr lang="en-US" dirty="0"/>
              <a:t>Click to edit Master title style</a:t>
            </a:r>
          </a:p>
        </p:txBody>
      </p:sp>
      <p:sp>
        <p:nvSpPr>
          <p:cNvPr id="3" name="Text Placeholder 2"/>
          <p:cNvSpPr>
            <a:spLocks noGrp="1"/>
          </p:cNvSpPr>
          <p:nvPr>
            <p:ph type="body" idx="1"/>
          </p:nvPr>
        </p:nvSpPr>
        <p:spPr>
          <a:xfrm>
            <a:off x="2067023" y="4985406"/>
            <a:ext cx="8630447" cy="1012929"/>
          </a:xfrm>
        </p:spPr>
        <p:txBody>
          <a:bodyPr tIns="91440">
            <a:normAutofit/>
          </a:bodyPr>
          <a:lstStyle>
            <a:lvl1pPr marL="0" indent="0" algn="l">
              <a:buNone/>
              <a:defRPr sz="1800">
                <a:solidFill>
                  <a:schemeClr val="tx1"/>
                </a:solidFill>
              </a:defRPr>
            </a:lvl1pPr>
            <a:lvl2pPr marL="457178" indent="0">
              <a:buNone/>
              <a:defRPr sz="18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5" name="Footer Placeholder 4"/>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66949" y="4890835"/>
            <a:ext cx="8630447"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93"/>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9"/>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6" name="Footer Placeholder 5"/>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2" y="804167"/>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53"/>
            <a:ext cx="4645152" cy="801943"/>
          </a:xfrm>
        </p:spPr>
        <p:txBody>
          <a:bodyPr anchor="b">
            <a:normAutofit/>
          </a:bodyPr>
          <a:lstStyle>
            <a:lvl1pPr marL="0" indent="0">
              <a:lnSpc>
                <a:spcPct val="100000"/>
              </a:lnSpc>
              <a:buNone/>
              <a:defRPr sz="2200" b="0" cap="all" baseline="0">
                <a:solidFill>
                  <a:schemeClr val="accent1"/>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73"/>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3" y="2023007"/>
            <a:ext cx="4645152" cy="802237"/>
          </a:xfrm>
        </p:spPr>
        <p:txBody>
          <a:bodyPr anchor="b">
            <a:normAutofit/>
          </a:bodyPr>
          <a:lstStyle>
            <a:lvl1pPr marL="0" indent="0">
              <a:lnSpc>
                <a:spcPct val="100000"/>
              </a:lnSpc>
              <a:buNone/>
              <a:defRPr sz="2200" b="0" cap="all" baseline="0">
                <a:solidFill>
                  <a:schemeClr val="accent1"/>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p:cNvSpPr>
            <a:spLocks noGrp="1"/>
          </p:cNvSpPr>
          <p:nvPr>
            <p:ph sz="quarter" idx="4"/>
          </p:nvPr>
        </p:nvSpPr>
        <p:spPr>
          <a:xfrm>
            <a:off x="6412363"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8" name="Footer Placeholder 7"/>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4" name="Footer Placeholder 3"/>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3" name="Footer Placeholder 2"/>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3"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5" y="798974"/>
            <a:ext cx="6012471"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2" y="3205495"/>
            <a:ext cx="3275013" cy="2248181"/>
          </a:xfrm>
        </p:spPr>
        <p:txBody>
          <a:bodyPr/>
          <a:lstStyle>
            <a:lvl1pPr marL="0" indent="0" algn="l">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p:cNvSpPr>
            <a:spLocks noGrp="1"/>
          </p:cNvSpPr>
          <p:nvPr>
            <p:ph type="dt" sz="half" idx="10"/>
          </p:nvPr>
        </p:nvSpPr>
        <p:spPr>
          <a:xfrm>
            <a:off x="7554140" y="330370"/>
            <a:ext cx="3500715" cy="309201"/>
          </a:xfrm>
          <a:prstGeom prst="rect">
            <a:avLst/>
          </a:prstGeom>
        </p:spPr>
        <p:txBody>
          <a:bodyPr/>
          <a:lstStyle/>
          <a:p>
            <a:fld id="{48A87A34-81AB-432B-8DAE-1953F412C126}" type="datetimeFigureOut">
              <a:rPr lang="en-US" dirty="0"/>
              <a:t>12/28/2021</a:t>
            </a:fld>
            <a:endParaRPr lang="en-US" dirty="0"/>
          </a:p>
        </p:txBody>
      </p:sp>
      <p:sp>
        <p:nvSpPr>
          <p:cNvPr id="6" name="Footer Placeholder 5"/>
          <p:cNvSpPr>
            <a:spLocks noGrp="1"/>
          </p:cNvSpPr>
          <p:nvPr>
            <p:ph type="ftr" sz="quarter" idx="11"/>
          </p:nvPr>
        </p:nvSpPr>
        <p:spPr>
          <a:xfrm>
            <a:off x="1451579" y="329311"/>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1" y="3205491"/>
            <a:ext cx="326949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8" y="482174"/>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7"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6"/>
            <a:ext cx="2791171" cy="3866327"/>
          </a:xfrm>
          <a:solidFill>
            <a:schemeClr val="bg1">
              <a:lumMod val="85000"/>
            </a:schemeClr>
          </a:solidFill>
          <a:ln w="9525" cap="sq">
            <a:noFill/>
            <a:miter lim="800000"/>
          </a:ln>
          <a:effectLst/>
        </p:spPr>
        <p:txBody>
          <a:bodyPr anchor="t"/>
          <a:lstStyle>
            <a:lvl1pPr marL="0" indent="0" algn="ctr">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31" y="3145992"/>
            <a:ext cx="5524404" cy="2003742"/>
          </a:xfrm>
        </p:spPr>
        <p:txBody>
          <a:bodyPr>
            <a:normAutofit/>
          </a:bodyPr>
          <a:lstStyle>
            <a:lvl1pPr marL="0" indent="0" algn="l">
              <a:buNone/>
              <a:defRPr sz="18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p:cNvSpPr>
            <a:spLocks noGrp="1"/>
          </p:cNvSpPr>
          <p:nvPr>
            <p:ph type="dt" sz="half" idx="10"/>
          </p:nvPr>
        </p:nvSpPr>
        <p:spPr>
          <a:xfrm>
            <a:off x="1447385" y="5469860"/>
            <a:ext cx="5527351" cy="320123"/>
          </a:xfrm>
          <a:prstGeom prst="rect">
            <a:avLst/>
          </a:prstGeom>
        </p:spPr>
        <p:txBody>
          <a:bodyPr/>
          <a:lstStyle>
            <a:lvl1pPr algn="l">
              <a:defRPr/>
            </a:lvl1pPr>
          </a:lstStyle>
          <a:p>
            <a:fld id="{48A87A34-81AB-432B-8DAE-1953F412C126}" type="datetimeFigureOut">
              <a:rPr lang="en-US" dirty="0"/>
              <a:pPr/>
              <a:t>12/28/2021</a:t>
            </a:fld>
            <a:endParaRPr lang="en-US" dirty="0"/>
          </a:p>
        </p:txBody>
      </p:sp>
      <p:sp>
        <p:nvSpPr>
          <p:cNvPr id="6" name="Footer Placeholder 5"/>
          <p:cNvSpPr>
            <a:spLocks noGrp="1"/>
          </p:cNvSpPr>
          <p:nvPr>
            <p:ph type="ftr" sz="quarter" idx="11"/>
          </p:nvPr>
        </p:nvSpPr>
        <p:spPr>
          <a:xfrm>
            <a:off x="1447383" y="318642"/>
            <a:ext cx="5541004" cy="32093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5"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81" y="526148"/>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81" y="1694894"/>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80061"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3600" b="0" i="0" kern="1200" cap="all">
          <a:solidFill>
            <a:schemeClr val="tx1"/>
          </a:solidFill>
          <a:effectLst/>
          <a:latin typeface="+mj-lt"/>
          <a:ea typeface="+mj-ea"/>
          <a:cs typeface="+mj-cs"/>
        </a:defRPr>
      </a:lvl1pPr>
    </p:titleStyle>
    <p:bodyStyle>
      <a:lvl1pPr marL="228589" indent="-228589" algn="l" defTabSz="914354"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68576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2000" kern="1200" cap="none" baseline="0">
          <a:solidFill>
            <a:schemeClr val="tx1"/>
          </a:solidFill>
          <a:effectLst/>
          <a:latin typeface="+mn-lt"/>
          <a:ea typeface="+mn-ea"/>
          <a:cs typeface="+mn-cs"/>
        </a:defRPr>
      </a:lvl2pPr>
      <a:lvl3pPr marL="114294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3pPr>
      <a:lvl4pPr marL="1600120"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4pPr>
      <a:lvl5pPr marL="2057298"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400" kern="1200">
          <a:solidFill>
            <a:schemeClr val="tx1"/>
          </a:solidFill>
          <a:effectLst/>
          <a:latin typeface="+mn-lt"/>
          <a:ea typeface="+mn-ea"/>
          <a:cs typeface="+mn-cs"/>
        </a:defRPr>
      </a:lvl5pPr>
      <a:lvl6pPr marL="2514474"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65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829"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00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49.png"/><Relationship Id="rId3"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450.png"/><Relationship Id="rId4" Type="http://schemas.openxmlformats.org/officeDocument/2006/relationships/image" Target="../media/image45.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320.png"/><Relationship Id="rId10" Type="http://schemas.openxmlformats.org/officeDocument/2006/relationships/image" Target="../media/image530.png"/><Relationship Id="rId4" Type="http://schemas.openxmlformats.org/officeDocument/2006/relationships/image" Target="../media/image44.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52.png"/><Relationship Id="rId12" Type="http://schemas.openxmlformats.org/officeDocument/2006/relationships/image" Target="../media/image5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570.png"/><Relationship Id="rId10" Type="http://schemas.openxmlformats.org/officeDocument/2006/relationships/image" Target="../media/image57.png"/><Relationship Id="rId9" Type="http://schemas.openxmlformats.org/officeDocument/2006/relationships/image" Target="../media/image54.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6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10.png"/><Relationship Id="rId10" Type="http://schemas.openxmlformats.org/officeDocument/2006/relationships/image" Target="../media/image64.png"/><Relationship Id="rId4" Type="http://schemas.openxmlformats.org/officeDocument/2006/relationships/image" Target="../media/image44.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4.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9.png"/><Relationship Id="rId7" Type="http://schemas.openxmlformats.org/officeDocument/2006/relationships/image" Target="../media/image6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70.png"/><Relationship Id="rId10" Type="http://schemas.openxmlformats.org/officeDocument/2006/relationships/image" Target="../media/image690.png"/><Relationship Id="rId4" Type="http://schemas.openxmlformats.org/officeDocument/2006/relationships/image" Target="../media/image44.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73.png"/><Relationship Id="rId5" Type="http://schemas.openxmlformats.org/officeDocument/2006/relationships/image" Target="../media/image470.png"/><Relationship Id="rId10" Type="http://schemas.openxmlformats.org/officeDocument/2006/relationships/image" Target="../media/image77.png"/><Relationship Id="rId4" Type="http://schemas.openxmlformats.org/officeDocument/2006/relationships/image" Target="../media/image44.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60.png"/><Relationship Id="rId10" Type="http://schemas.openxmlformats.org/officeDocument/2006/relationships/image" Target="../media/image75.png"/><Relationship Id="rId4" Type="http://schemas.openxmlformats.org/officeDocument/2006/relationships/image" Target="../media/image44.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80.png"/><Relationship Id="rId5" Type="http://schemas.openxmlformats.org/officeDocument/2006/relationships/image" Target="../media/image82.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10.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extLst/>
          </p:nvPr>
        </p:nvSpPr>
        <p:spPr>
          <a:xfrm>
            <a:off x="1161055" y="1531329"/>
            <a:ext cx="10539797" cy="1865772"/>
          </a:xfrm>
        </p:spPr>
        <p:txBody>
          <a:bodyPr>
            <a:normAutofit/>
          </a:bodyPr>
          <a:lstStyle/>
          <a:p>
            <a:pPr algn="ctr"/>
            <a:r>
              <a:rPr lang="en-US" sz="4000" cap="none" dirty="0" err="1"/>
              <a:t>MiniLedger</a:t>
            </a:r>
            <a:r>
              <a:rPr lang="en-US" sz="4000" cap="none" dirty="0"/>
              <a:t>: Compact-Sized Anonymous and Auditable Distributed Payments</a:t>
            </a:r>
          </a:p>
        </p:txBody>
      </p:sp>
      <p:sp>
        <p:nvSpPr>
          <p:cNvPr id="7" name="TextBox 4"/>
          <p:cNvSpPr txBox="1"/>
          <p:nvPr>
            <p:extLst/>
          </p:nvPr>
        </p:nvSpPr>
        <p:spPr>
          <a:xfrm>
            <a:off x="4099465" y="3824876"/>
            <a:ext cx="3993069" cy="461665"/>
          </a:xfrm>
          <a:prstGeom prst="rect">
            <a:avLst/>
          </a:prstGeom>
          <a:noFill/>
        </p:spPr>
        <p:txBody>
          <a:bodyPr wrap="square" rtlCol="0" anchor="t">
            <a:spAutoFit/>
          </a:bodyPr>
          <a:lstStyle/>
          <a:p>
            <a:pPr algn="ctr"/>
            <a:r>
              <a:rPr lang="en-US" altLang="zh-CN" sz="2400" b="1" dirty="0"/>
              <a:t>ESORICS 2021</a:t>
            </a:r>
            <a:endParaRPr dirty="0"/>
          </a:p>
        </p:txBody>
      </p:sp>
      <p:sp>
        <p:nvSpPr>
          <p:cNvPr id="6" name="TextBox 4">
            <a:extLst>
              <a:ext uri="{FF2B5EF4-FFF2-40B4-BE49-F238E27FC236}">
                <a16:creationId xmlns:a16="http://schemas.microsoft.com/office/drawing/2014/main" id="{E5F0233D-10E5-4420-B97B-1E78F61AC782}"/>
              </a:ext>
            </a:extLst>
          </p:cNvPr>
          <p:cNvSpPr txBox="1"/>
          <p:nvPr>
            <p:extLst/>
          </p:nvPr>
        </p:nvSpPr>
        <p:spPr>
          <a:xfrm>
            <a:off x="2913432" y="4911172"/>
            <a:ext cx="6155767" cy="830997"/>
          </a:xfrm>
          <a:prstGeom prst="rect">
            <a:avLst/>
          </a:prstGeom>
          <a:noFill/>
        </p:spPr>
        <p:txBody>
          <a:bodyPr wrap="square" rtlCol="0" anchor="t">
            <a:spAutoFit/>
          </a:bodyPr>
          <a:lstStyle/>
          <a:p>
            <a:pPr algn="ctr"/>
            <a:r>
              <a:rPr lang="en-US" altLang="zh-CN" sz="2400" dirty="0"/>
              <a:t>Panagiotis </a:t>
            </a:r>
            <a:r>
              <a:rPr lang="en-US" altLang="zh-CN" sz="2400" dirty="0" err="1"/>
              <a:t>Chatzigiannis</a:t>
            </a:r>
            <a:r>
              <a:rPr lang="en-US" altLang="zh-CN" sz="2400" dirty="0"/>
              <a:t> and </a:t>
            </a:r>
            <a:r>
              <a:rPr lang="en-US" altLang="zh-CN" sz="2400" dirty="0" err="1"/>
              <a:t>Foteini</a:t>
            </a:r>
            <a:r>
              <a:rPr lang="en-US" altLang="zh-CN" sz="2400" dirty="0"/>
              <a:t> </a:t>
            </a:r>
            <a:r>
              <a:rPr lang="en-US" altLang="zh-CN" sz="2400" dirty="0" err="1"/>
              <a:t>Baldimtsi</a:t>
            </a:r>
            <a:endParaRPr lang="en-US" altLang="zh-CN" sz="2400" dirty="0"/>
          </a:p>
          <a:p>
            <a:pPr algn="ctr"/>
            <a:r>
              <a:rPr lang="en-US" altLang="zh-CN" sz="2400" dirty="0"/>
              <a:t>George Mason University, Fairfax, USA </a:t>
            </a:r>
            <a:endParaRPr lang="zh-CN" altLang="en-US" sz="2400" dirty="0"/>
          </a:p>
        </p:txBody>
      </p:sp>
    </p:spTree>
    <p:extLst>
      <p:ext uri="{BB962C8B-B14F-4D97-AF65-F5344CB8AC3E}">
        <p14:creationId xmlns:p14="http://schemas.microsoft.com/office/powerpoint/2010/main" val="401527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a:t>P</a:t>
            </a:r>
            <a:r>
              <a:rPr lang="en-US" altLang="zh-CN"/>
              <a:t>reliminaries</a:t>
            </a:r>
            <a:endParaRPr lang="en-US" dirty="0"/>
          </a:p>
        </p:txBody>
      </p:sp>
      <p:pic>
        <p:nvPicPr>
          <p:cNvPr id="3" name="图片 2">
            <a:extLst>
              <a:ext uri="{FF2B5EF4-FFF2-40B4-BE49-F238E27FC236}">
                <a16:creationId xmlns:a16="http://schemas.microsoft.com/office/drawing/2014/main" id="{D349382D-DE7C-484F-B8A5-950104CB6FC6}"/>
              </a:ext>
            </a:extLst>
          </p:cNvPr>
          <p:cNvPicPr>
            <a:picLocks noChangeAspect="1"/>
          </p:cNvPicPr>
          <p:nvPr/>
        </p:nvPicPr>
        <p:blipFill>
          <a:blip r:embed="rId3"/>
          <a:stretch>
            <a:fillRect/>
          </a:stretch>
        </p:blipFill>
        <p:spPr>
          <a:xfrm>
            <a:off x="2168272" y="1498775"/>
            <a:ext cx="8169892" cy="1300175"/>
          </a:xfrm>
          <a:prstGeom prst="rect">
            <a:avLst/>
          </a:prstGeom>
        </p:spPr>
      </p:pic>
      <p:grpSp>
        <p:nvGrpSpPr>
          <p:cNvPr id="27" name="组合 26">
            <a:extLst>
              <a:ext uri="{FF2B5EF4-FFF2-40B4-BE49-F238E27FC236}">
                <a16:creationId xmlns:a16="http://schemas.microsoft.com/office/drawing/2014/main" id="{2F81D728-A80D-4E6D-BFA1-DCC39785BCC9}"/>
              </a:ext>
            </a:extLst>
          </p:cNvPr>
          <p:cNvGrpSpPr/>
          <p:nvPr/>
        </p:nvGrpSpPr>
        <p:grpSpPr>
          <a:xfrm>
            <a:off x="1451581" y="3022074"/>
            <a:ext cx="9238931" cy="3517972"/>
            <a:chOff x="1776151" y="2971274"/>
            <a:chExt cx="9238931" cy="3517972"/>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D71ED85-05DD-4F7D-A03A-6C6B07C6A83F}"/>
                    </a:ext>
                  </a:extLst>
                </p:cNvPr>
                <p:cNvSpPr txBox="1"/>
                <p:nvPr/>
              </p:nvSpPr>
              <p:spPr>
                <a:xfrm>
                  <a:off x="3226723" y="3003322"/>
                  <a:ext cx="39494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m:t>(</m:t>
                            </m:r>
                            <m:r>
                              <a:rPr lang="en-US" altLang="zh-CN" sz="2400" b="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1</m:t>
                                </m:r>
                              </m:sub>
                            </m:sSub>
                          </m:sup>
                        </m:sSup>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𝑝</m:t>
                            </m:r>
                            <m:r>
                              <a:rPr lang="en-US" altLang="zh-CN" sz="2400" i="1" smtClean="0">
                                <a:latin typeface="Cambria Math" panose="02040503050406030204" pitchFamily="18" charset="0"/>
                              </a:rPr>
                              <m:t>𝑘</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m:rPr>
                                <m:nor/>
                              </m:rPr>
                              <a:rPr lang="en-US" altLang="zh-CN" sz="2400" i="1" dirty="0"/>
                              <m:t>(</m:t>
                            </m:r>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𝑝𝑘</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p>
                        <m:r>
                          <a:rPr lang="en-US" altLang="zh-CN" sz="2400" i="1">
                            <a:latin typeface="Cambria Math" panose="02040503050406030204" pitchFamily="18" charset="0"/>
                          </a:rPr>
                          <m:t>)</m:t>
                        </m:r>
                      </m:oMath>
                    </m:oMathPara>
                  </a14:m>
                  <a:endParaRPr lang="zh-CN" altLang="en-US" sz="2400" i="1" dirty="0"/>
                </a:p>
              </p:txBody>
            </p:sp>
          </mc:Choice>
          <mc:Fallback xmlns="">
            <p:sp>
              <p:nvSpPr>
                <p:cNvPr id="4" name="文本框 3">
                  <a:extLst>
                    <a:ext uri="{FF2B5EF4-FFF2-40B4-BE49-F238E27FC236}">
                      <a16:creationId xmlns:a16="http://schemas.microsoft.com/office/drawing/2014/main" id="{4D71ED85-05DD-4F7D-A03A-6C6B07C6A83F}"/>
                    </a:ext>
                  </a:extLst>
                </p:cNvPr>
                <p:cNvSpPr txBox="1">
                  <a:spLocks noRot="1" noChangeAspect="1" noMove="1" noResize="1" noEditPoints="1" noAdjustHandles="1" noChangeArrowheads="1" noChangeShapeType="1" noTextEdit="1"/>
                </p:cNvSpPr>
                <p:nvPr/>
              </p:nvSpPr>
              <p:spPr>
                <a:xfrm>
                  <a:off x="3226723" y="3003322"/>
                  <a:ext cx="3949414" cy="369332"/>
                </a:xfrm>
                <a:prstGeom prst="rect">
                  <a:avLst/>
                </a:prstGeom>
                <a:blipFill>
                  <a:blip r:embed="rId4"/>
                  <a:stretch>
                    <a:fillRect l="-2160" r="-2160" b="-37705"/>
                  </a:stretch>
                </a:blipFill>
              </p:spPr>
              <p:txBody>
                <a:bodyPr/>
                <a:lstStyle/>
                <a:p>
                  <a:r>
                    <a:rPr lang="zh-CN" altLang="en-US">
                      <a:noFill/>
                    </a:rPr>
                    <a:t> </a:t>
                  </a:r>
                </a:p>
              </p:txBody>
            </p:sp>
          </mc:Fallback>
        </mc:AlternateContent>
        <p:sp>
          <p:nvSpPr>
            <p:cNvPr id="9" name="箭头: 上 8">
              <a:extLst>
                <a:ext uri="{FF2B5EF4-FFF2-40B4-BE49-F238E27FC236}">
                  <a16:creationId xmlns:a16="http://schemas.microsoft.com/office/drawing/2014/main" id="{FA8C43C1-5CEC-4A19-81F3-4D0DCC0CBB45}"/>
                </a:ext>
              </a:extLst>
            </p:cNvPr>
            <p:cNvSpPr/>
            <p:nvPr/>
          </p:nvSpPr>
          <p:spPr>
            <a:xfrm rot="5400000">
              <a:off x="7192465" y="3044722"/>
              <a:ext cx="318407" cy="351064"/>
            </a:xfrm>
            <a:prstGeom prst="up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FEA0C26-90BF-4926-8AC9-D9F8199DEF0B}"/>
                    </a:ext>
                  </a:extLst>
                </p:cNvPr>
                <p:cNvSpPr txBox="1"/>
                <p:nvPr/>
              </p:nvSpPr>
              <p:spPr>
                <a:xfrm>
                  <a:off x="7595428" y="2971274"/>
                  <a:ext cx="32138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m:t>(</m:t>
                            </m:r>
                            <m:r>
                              <a:rPr lang="en-US" altLang="zh-CN" sz="2400" b="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m:t>
                                </m:r>
                              </m:sub>
                            </m:sSub>
                          </m:sup>
                        </m:sSup>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𝑝</m:t>
                            </m:r>
                            <m:r>
                              <a:rPr lang="en-US" altLang="zh-CN" sz="2400" i="1" smtClean="0">
                                <a:latin typeface="Cambria Math" panose="02040503050406030204" pitchFamily="18" charset="0"/>
                              </a:rPr>
                              <m:t>𝑘</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b="0" i="1" smtClean="0">
                            <a:latin typeface="Cambria Math" panose="02040503050406030204" pitchFamily="18" charset="0"/>
                          </a:rPr>
                          <m:t>)</m:t>
                        </m:r>
                      </m:oMath>
                    </m:oMathPara>
                  </a14:m>
                  <a:endParaRPr lang="zh-CN" altLang="en-US" sz="2400" i="1" dirty="0"/>
                </a:p>
              </p:txBody>
            </p:sp>
          </mc:Choice>
          <mc:Fallback xmlns="">
            <p:sp>
              <p:nvSpPr>
                <p:cNvPr id="15" name="文本框 14">
                  <a:extLst>
                    <a:ext uri="{FF2B5EF4-FFF2-40B4-BE49-F238E27FC236}">
                      <a16:creationId xmlns:a16="http://schemas.microsoft.com/office/drawing/2014/main" id="{7FEA0C26-90BF-4926-8AC9-D9F8199DEF0B}"/>
                    </a:ext>
                  </a:extLst>
                </p:cNvPr>
                <p:cNvSpPr txBox="1">
                  <a:spLocks noRot="1" noChangeAspect="1" noMove="1" noResize="1" noEditPoints="1" noAdjustHandles="1" noChangeArrowheads="1" noChangeShapeType="1" noTextEdit="1"/>
                </p:cNvSpPr>
                <p:nvPr/>
              </p:nvSpPr>
              <p:spPr>
                <a:xfrm>
                  <a:off x="7595428" y="2971274"/>
                  <a:ext cx="3213893" cy="369332"/>
                </a:xfrm>
                <a:prstGeom prst="rect">
                  <a:avLst/>
                </a:prstGeom>
                <a:blipFill>
                  <a:blip r:embed="rId5"/>
                  <a:stretch>
                    <a:fillRect l="-2846" r="-2657"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D92A42C-1C44-4186-A526-51C8C3482A34}"/>
                    </a:ext>
                  </a:extLst>
                </p:cNvPr>
                <p:cNvSpPr txBox="1"/>
                <p:nvPr/>
              </p:nvSpPr>
              <p:spPr>
                <a:xfrm>
                  <a:off x="4752566" y="3540448"/>
                  <a:ext cx="4449808" cy="797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sup>
                        </m:sSup>
                        <m:r>
                          <a:rPr lang="en-US" altLang="zh-CN" sz="240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num>
                          <m:den>
                            <m:sSup>
                              <m:sSupPr>
                                <m:ctrlPr>
                                  <a:rPr lang="en-US" altLang="zh-CN" sz="2400" i="1">
                                    <a:latin typeface="Cambria Math" panose="02040503050406030204" pitchFamily="18" charset="0"/>
                                  </a:rPr>
                                </m:ctrlPr>
                              </m:sSup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sup>
                                <m:r>
                                  <a:rPr lang="en-US" altLang="zh-CN" sz="2400" i="1">
                                    <a:latin typeface="Cambria Math" panose="02040503050406030204" pitchFamily="18" charset="0"/>
                                  </a:rPr>
                                  <m:t>𝑠𝑘</m:t>
                                </m:r>
                              </m:sup>
                            </m:sSup>
                          </m:den>
                        </m:f>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𝑝𝑘</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p>
                          </m:num>
                          <m:den>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m:rPr>
                                        <m:nor/>
                                      </m:rPr>
                                      <a:rPr lang="en-US" altLang="zh-CN" sz="2400" i="1" dirty="0"/>
                                      <m:t>(</m:t>
                                    </m:r>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p>
                                <m:r>
                                  <a:rPr lang="en-US" altLang="zh-CN" sz="2400" b="0" i="1" smtClean="0">
                                    <a:latin typeface="Cambria Math" panose="02040503050406030204" pitchFamily="18" charset="0"/>
                                  </a:rPr>
                                  <m:t>)</m:t>
                                </m:r>
                              </m:e>
                              <m:sup>
                                <m:r>
                                  <a:rPr lang="en-US" altLang="zh-CN" sz="2400" i="1">
                                    <a:latin typeface="Cambria Math" panose="02040503050406030204" pitchFamily="18" charset="0"/>
                                  </a:rPr>
                                  <m:t>𝑠𝑘</m:t>
                                </m:r>
                              </m:sup>
                            </m:sSup>
                          </m:den>
                        </m:f>
                      </m:oMath>
                    </m:oMathPara>
                  </a14:m>
                  <a:endParaRPr lang="zh-CN" altLang="en-US" sz="2400" dirty="0"/>
                </a:p>
              </p:txBody>
            </p:sp>
          </mc:Choice>
          <mc:Fallback xmlns="">
            <p:sp>
              <p:nvSpPr>
                <p:cNvPr id="16" name="文本框 15">
                  <a:extLst>
                    <a:ext uri="{FF2B5EF4-FFF2-40B4-BE49-F238E27FC236}">
                      <a16:creationId xmlns:a16="http://schemas.microsoft.com/office/drawing/2014/main" id="{9D92A42C-1C44-4186-A526-51C8C3482A34}"/>
                    </a:ext>
                  </a:extLst>
                </p:cNvPr>
                <p:cNvSpPr txBox="1">
                  <a:spLocks noRot="1" noChangeAspect="1" noMove="1" noResize="1" noEditPoints="1" noAdjustHandles="1" noChangeArrowheads="1" noChangeShapeType="1" noTextEdit="1"/>
                </p:cNvSpPr>
                <p:nvPr/>
              </p:nvSpPr>
              <p:spPr>
                <a:xfrm>
                  <a:off x="4752566" y="3540448"/>
                  <a:ext cx="4449808" cy="7977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CB9B87F-0D68-46F4-89ED-29E43764FBCA}"/>
                    </a:ext>
                  </a:extLst>
                </p:cNvPr>
                <p:cNvSpPr txBox="1"/>
                <p:nvPr/>
              </p:nvSpPr>
              <p:spPr>
                <a:xfrm>
                  <a:off x="3226722" y="4566200"/>
                  <a:ext cx="3949414" cy="409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smtClean="0"/>
                              <m:t>(</m:t>
                            </m:r>
                            <m:r>
                              <a:rPr lang="en-US" altLang="zh-CN" sz="2400" b="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b="0" i="1" smtClean="0">
                                    <a:latin typeface="Cambria Math" panose="02040503050406030204" pitchFamily="18" charset="0"/>
                                  </a:rPr>
                                  <m:t>1</m:t>
                                </m:r>
                              </m:sub>
                            </m:sSub>
                          </m:sup>
                        </m:sSup>
                        <m:sSubSup>
                          <m:sSubSupPr>
                            <m:ctrlPr>
                              <a:rPr lang="en-US" altLang="zh-CN" sz="2400" b="0" i="1" smtClean="0">
                                <a:latin typeface="Cambria Math" panose="02040503050406030204" pitchFamily="18" charset="0"/>
                              </a:rPr>
                            </m:ctrlPr>
                          </m:sSubSupPr>
                          <m:e>
                            <m:r>
                              <a:rPr lang="en-US" altLang="zh-CN" sz="2400" i="1" smtClean="0">
                                <a:latin typeface="Cambria Math" panose="02040503050406030204" pitchFamily="18" charset="0"/>
                              </a:rPr>
                              <m:t>𝑝𝑘</m:t>
                            </m:r>
                          </m:e>
                          <m:sub>
                            <m:r>
                              <a:rPr lang="en-US" altLang="zh-CN" sz="2400" b="0" i="1" smtClean="0">
                                <a:latin typeface="Cambria Math" panose="02040503050406030204" pitchFamily="18" charset="0"/>
                              </a:rPr>
                              <m:t>1</m:t>
                            </m:r>
                          </m:sub>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bSup>
                        <m:r>
                          <a:rPr lang="en-US" altLang="zh-CN" sz="2400" b="0" i="1" smtClean="0">
                            <a:latin typeface="Cambria Math" panose="02040503050406030204" pitchFamily="18" charset="0"/>
                          </a:rPr>
                          <m:t>),</m:t>
                        </m:r>
                        <m:sSup>
                          <m:sSupPr>
                            <m:ctrlPr>
                              <a:rPr lang="en-US" altLang="zh-CN" sz="2400" i="1" smtClean="0">
                                <a:latin typeface="Cambria Math" panose="02040503050406030204" pitchFamily="18" charset="0"/>
                              </a:rPr>
                            </m:ctrlPr>
                          </m:sSupPr>
                          <m:e>
                            <m:r>
                              <m:rPr>
                                <m:nor/>
                              </m:rPr>
                              <a:rPr lang="en-US" altLang="zh-CN" sz="2400" i="1" dirty="0" smtClean="0"/>
                              <m:t>(</m:t>
                            </m:r>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sSubSup>
                          <m:sSubSupPr>
                            <m:ctrlPr>
                              <a:rPr lang="en-US" altLang="zh-CN" sz="2400" b="0" i="1" smtClean="0">
                                <a:latin typeface="Cambria Math" panose="02040503050406030204" pitchFamily="18" charset="0"/>
                              </a:rPr>
                            </m:ctrlPr>
                          </m:sSubSupPr>
                          <m:e>
                            <m:r>
                              <a:rPr lang="en-US" altLang="zh-CN" sz="2400" i="1" smtClean="0">
                                <a:latin typeface="Cambria Math" panose="02040503050406030204" pitchFamily="18" charset="0"/>
                              </a:rPr>
                              <m:t>𝑝𝑘</m:t>
                            </m:r>
                          </m:e>
                          <m:sub>
                            <m:r>
                              <a:rPr lang="en-US" altLang="zh-CN" sz="2400" b="0" i="1" smtClean="0">
                                <a:latin typeface="Cambria Math" panose="02040503050406030204" pitchFamily="18" charset="0"/>
                              </a:rPr>
                              <m:t>2</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bSup>
                        <m:r>
                          <a:rPr lang="en-US" altLang="zh-CN" sz="2400" i="1" smtClean="0">
                            <a:latin typeface="Cambria Math" panose="02040503050406030204" pitchFamily="18" charset="0"/>
                          </a:rPr>
                          <m:t>)</m:t>
                        </m:r>
                      </m:oMath>
                    </m:oMathPara>
                  </a14:m>
                  <a:endParaRPr lang="zh-CN" altLang="en-US" sz="2400" i="1" dirty="0"/>
                </a:p>
              </p:txBody>
            </p:sp>
          </mc:Choice>
          <mc:Fallback xmlns="">
            <p:sp>
              <p:nvSpPr>
                <p:cNvPr id="17" name="文本框 16">
                  <a:extLst>
                    <a:ext uri="{FF2B5EF4-FFF2-40B4-BE49-F238E27FC236}">
                      <a16:creationId xmlns:a16="http://schemas.microsoft.com/office/drawing/2014/main" id="{ECB9B87F-0D68-46F4-89ED-29E43764FBCA}"/>
                    </a:ext>
                  </a:extLst>
                </p:cNvPr>
                <p:cNvSpPr txBox="1">
                  <a:spLocks noRot="1" noChangeAspect="1" noMove="1" noResize="1" noEditPoints="1" noAdjustHandles="1" noChangeArrowheads="1" noChangeShapeType="1" noTextEdit="1"/>
                </p:cNvSpPr>
                <p:nvPr/>
              </p:nvSpPr>
              <p:spPr>
                <a:xfrm>
                  <a:off x="3226722" y="4566200"/>
                  <a:ext cx="3949414" cy="409407"/>
                </a:xfrm>
                <a:prstGeom prst="rect">
                  <a:avLst/>
                </a:prstGeom>
                <a:blipFill>
                  <a:blip r:embed="rId7"/>
                  <a:stretch>
                    <a:fillRect/>
                  </a:stretch>
                </a:blipFill>
              </p:spPr>
              <p:txBody>
                <a:bodyPr/>
                <a:lstStyle/>
                <a:p>
                  <a:r>
                    <a:rPr lang="zh-CN" altLang="en-US">
                      <a:noFill/>
                    </a:rPr>
                    <a:t> </a:t>
                  </a:r>
                </a:p>
              </p:txBody>
            </p:sp>
          </mc:Fallback>
        </mc:AlternateContent>
        <p:sp>
          <p:nvSpPr>
            <p:cNvPr id="18" name="箭头: 上 17">
              <a:extLst>
                <a:ext uri="{FF2B5EF4-FFF2-40B4-BE49-F238E27FC236}">
                  <a16:creationId xmlns:a16="http://schemas.microsoft.com/office/drawing/2014/main" id="{9D461545-1042-4638-B7A5-CF4CF47BEF90}"/>
                </a:ext>
              </a:extLst>
            </p:cNvPr>
            <p:cNvSpPr/>
            <p:nvPr/>
          </p:nvSpPr>
          <p:spPr>
            <a:xfrm rot="5400000">
              <a:off x="7192465" y="4612478"/>
              <a:ext cx="318407" cy="351064"/>
            </a:xfrm>
            <a:prstGeom prst="up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BA0C219-9D23-41DA-BD43-8120A431DEE4}"/>
                    </a:ext>
                  </a:extLst>
                </p:cNvPr>
                <p:cNvSpPr txBox="1"/>
                <p:nvPr/>
              </p:nvSpPr>
              <p:spPr>
                <a:xfrm>
                  <a:off x="7595428" y="4566200"/>
                  <a:ext cx="3419654" cy="409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m:t>(</m:t>
                            </m:r>
                            <m:r>
                              <a:rPr lang="en-US" altLang="zh-CN" sz="2400" b="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m:t>
                                </m:r>
                              </m:sub>
                            </m:sSub>
                          </m:sup>
                        </m:sSup>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𝑝</m:t>
                            </m:r>
                            <m:r>
                              <a:rPr lang="en-US" altLang="zh-CN" sz="2400" i="1" smtClean="0">
                                <a:latin typeface="Cambria Math" panose="02040503050406030204" pitchFamily="18" charset="0"/>
                              </a:rPr>
                              <m:t>𝑘</m:t>
                            </m:r>
                          </m:e>
                          <m:sub>
                            <m:r>
                              <a:rPr lang="en-US" altLang="zh-CN" sz="2400" b="0" i="1" smtClean="0">
                                <a:latin typeface="Cambria Math" panose="02040503050406030204" pitchFamily="18" charset="0"/>
                              </a:rPr>
                              <m:t>1</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𝑝𝑘</m:t>
                            </m:r>
                          </m:e>
                          <m:sub>
                            <m:r>
                              <a:rPr lang="en-US" altLang="zh-CN" sz="2400" i="1">
                                <a:latin typeface="Cambria Math" panose="02040503050406030204" pitchFamily="18" charset="0"/>
                              </a:rPr>
                              <m:t>2</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bSup>
                        <m:r>
                          <a:rPr lang="en-US" altLang="zh-CN" sz="2400" b="0" i="1" smtClean="0">
                            <a:latin typeface="Cambria Math" panose="02040503050406030204" pitchFamily="18" charset="0"/>
                          </a:rPr>
                          <m:t>)</m:t>
                        </m:r>
                      </m:oMath>
                    </m:oMathPara>
                  </a14:m>
                  <a:endParaRPr lang="zh-CN" altLang="en-US" sz="2400" i="1" dirty="0"/>
                </a:p>
              </p:txBody>
            </p:sp>
          </mc:Choice>
          <mc:Fallback xmlns="">
            <p:sp>
              <p:nvSpPr>
                <p:cNvPr id="19" name="文本框 18">
                  <a:extLst>
                    <a:ext uri="{FF2B5EF4-FFF2-40B4-BE49-F238E27FC236}">
                      <a16:creationId xmlns:a16="http://schemas.microsoft.com/office/drawing/2014/main" id="{ABA0C219-9D23-41DA-BD43-8120A431DEE4}"/>
                    </a:ext>
                  </a:extLst>
                </p:cNvPr>
                <p:cNvSpPr txBox="1">
                  <a:spLocks noRot="1" noChangeAspect="1" noMove="1" noResize="1" noEditPoints="1" noAdjustHandles="1" noChangeArrowheads="1" noChangeShapeType="1" noTextEdit="1"/>
                </p:cNvSpPr>
                <p:nvPr/>
              </p:nvSpPr>
              <p:spPr>
                <a:xfrm>
                  <a:off x="7595428" y="4566200"/>
                  <a:ext cx="3419654" cy="40940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27207446-0722-4F05-BE82-6E73C4B84A99}"/>
                    </a:ext>
                  </a:extLst>
                </p:cNvPr>
                <p:cNvSpPr/>
                <p:nvPr/>
              </p:nvSpPr>
              <p:spPr>
                <a:xfrm>
                  <a:off x="4738234" y="5038213"/>
                  <a:ext cx="3899273" cy="91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sup>
                            </m:s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𝑝𝑘</m:t>
                                </m:r>
                              </m:e>
                              <m:sub>
                                <m:r>
                                  <a:rPr lang="en-US" altLang="zh-CN" sz="2400" i="1">
                                    <a:latin typeface="Cambria Math" panose="02040503050406030204" pitchFamily="18" charset="0"/>
                                  </a:rPr>
                                  <m:t>1</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𝑝𝑘</m:t>
                                </m:r>
                              </m:e>
                              <m:sub>
                                <m:r>
                                  <a:rPr lang="en-US" altLang="zh-CN" sz="2400" i="1">
                                    <a:latin typeface="Cambria Math" panose="02040503050406030204" pitchFamily="18" charset="0"/>
                                  </a:rPr>
                                  <m:t>2</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sup>
                            </m:sSubSup>
                          </m:num>
                          <m:den>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m:rPr>
                                        <m:nor/>
                                      </m:rPr>
                                      <a:rPr lang="en-US" altLang="zh-CN" sz="2400" i="1" dirty="0"/>
                                      <m:t>(</m:t>
                                    </m:r>
                                    <m:r>
                                      <a:rPr lang="en-US" altLang="zh-CN" sz="2400" i="1">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i="1">
                                    <a:latin typeface="Cambria Math" panose="02040503050406030204" pitchFamily="18" charset="0"/>
                                  </a:rPr>
                                  <m:t>)</m:t>
                                </m:r>
                              </m:e>
                              <m:sup>
                                <m:r>
                                  <a:rPr lang="en-US" altLang="zh-CN" sz="2400" i="1">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1</m:t>
                                    </m:r>
                                  </m:sub>
                                </m:sSub>
                              </m:sup>
                            </m:sSup>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m:rPr>
                                        <m:nor/>
                                      </m:rPr>
                                      <a:rPr lang="en-US" altLang="zh-CN" sz="2400" i="1" dirty="0"/>
                                      <m:t>(</m:t>
                                    </m:r>
                                    <m:r>
                                      <a:rPr lang="en-US" altLang="zh-CN" sz="2400" i="1">
                                        <a:latin typeface="Cambria Math" panose="02040503050406030204" pitchFamily="18" charset="0"/>
                                      </a:rPr>
                                      <m:t>𝑔</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i="1">
                                    <a:latin typeface="Cambria Math" panose="02040503050406030204" pitchFamily="18" charset="0"/>
                                  </a:rPr>
                                  <m:t>)</m:t>
                                </m:r>
                              </m:e>
                              <m:sup>
                                <m:r>
                                  <a:rPr lang="en-US" altLang="zh-CN" sz="2400" i="1">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2</m:t>
                                    </m:r>
                                  </m:sub>
                                </m:sSub>
                              </m:sup>
                            </m:sSup>
                          </m:den>
                        </m:f>
                      </m:oMath>
                    </m:oMathPara>
                  </a14:m>
                  <a:endParaRPr lang="zh-CN" altLang="en-US" sz="2400" dirty="0"/>
                </a:p>
              </p:txBody>
            </p:sp>
          </mc:Choice>
          <mc:Fallback xmlns="">
            <p:sp>
              <p:nvSpPr>
                <p:cNvPr id="21" name="矩形 20">
                  <a:extLst>
                    <a:ext uri="{FF2B5EF4-FFF2-40B4-BE49-F238E27FC236}">
                      <a16:creationId xmlns:a16="http://schemas.microsoft.com/office/drawing/2014/main" id="{27207446-0722-4F05-BE82-6E73C4B84A99}"/>
                    </a:ext>
                  </a:extLst>
                </p:cNvPr>
                <p:cNvSpPr>
                  <a:spLocks noRot="1" noChangeAspect="1" noMove="1" noResize="1" noEditPoints="1" noAdjustHandles="1" noChangeArrowheads="1" noChangeShapeType="1" noTextEdit="1"/>
                </p:cNvSpPr>
                <p:nvPr/>
              </p:nvSpPr>
              <p:spPr>
                <a:xfrm>
                  <a:off x="4738234" y="5038213"/>
                  <a:ext cx="3899273" cy="91980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DAF57AC-3108-45AF-92F3-63B6F625F69A}"/>
                    </a:ext>
                  </a:extLst>
                </p:cNvPr>
                <p:cNvSpPr/>
                <p:nvPr/>
              </p:nvSpPr>
              <p:spPr>
                <a:xfrm>
                  <a:off x="4876800" y="6088302"/>
                  <a:ext cx="3554306" cy="400944"/>
                </a:xfrm>
                <a:prstGeom prst="rect">
                  <a:avLst/>
                </a:prstGeom>
              </p:spPr>
              <p:txBody>
                <a:bodyPr wrap="none">
                  <a:spAutoFit/>
                </a:bodyPr>
                <a:lstStyle/>
                <a:p>
                  <a14:m>
                    <m:oMath xmlns:m="http://schemas.openxmlformats.org/officeDocument/2006/math">
                      <m:r>
                        <a:rPr lang="zh-CN" altLang="en-US" sz="2000" i="1">
                          <a:latin typeface="Cambria Math" panose="02040503050406030204" pitchFamily="18" charset="0"/>
                          <a:ea typeface="微软雅黑" panose="020B0503020204020204" pitchFamily="34" charset="-122"/>
                        </a:rPr>
                        <m:t>聚合后</m:t>
                      </m:r>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𝑔</m:t>
                          </m:r>
                        </m:e>
                        <m:sup>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𝑟</m:t>
                              </m:r>
                            </m:e>
                            <m:sub>
                              <m:r>
                                <a:rPr lang="en-US" altLang="zh-CN" sz="2000">
                                  <a:latin typeface="Cambria Math" panose="02040503050406030204" pitchFamily="18" charset="0"/>
                                  <a:ea typeface="微软雅黑" panose="020B0503020204020204" pitchFamily="34" charset="-122"/>
                                </a:rPr>
                                <m:t>1</m:t>
                              </m:r>
                            </m:sub>
                          </m:sSub>
                        </m:sup>
                      </m:sSup>
                      <m:r>
                        <a:rPr lang="en-US" altLang="zh-CN" sz="200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𝑔</m:t>
                          </m:r>
                        </m:e>
                        <m:sup>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𝑟</m:t>
                              </m:r>
                            </m:e>
                            <m:sub>
                              <m:r>
                                <a:rPr lang="en-US" altLang="zh-CN" sz="2000">
                                  <a:latin typeface="Cambria Math" panose="02040503050406030204" pitchFamily="18" charset="0"/>
                                  <a:ea typeface="微软雅黑" panose="020B0503020204020204" pitchFamily="34" charset="-122"/>
                                </a:rPr>
                                <m:t>2</m:t>
                              </m:r>
                            </m:sub>
                          </m:sSub>
                        </m:sup>
                      </m:sSup>
                      <m:r>
                        <a:rPr lang="zh-CN" altLang="en-US" sz="2000">
                          <a:latin typeface="Cambria Math" panose="02040503050406030204" pitchFamily="18" charset="0"/>
                          <a:ea typeface="微软雅黑" panose="020B0503020204020204" pitchFamily="34" charset="-122"/>
                        </a:rPr>
                        <m:t>未知，</m:t>
                      </m:r>
                    </m:oMath>
                  </a14:m>
                  <a:r>
                    <a:rPr lang="zh-CN" altLang="en-US" sz="2000" dirty="0">
                      <a:latin typeface="微软雅黑" panose="020B0503020204020204" pitchFamily="34" charset="-122"/>
                      <a:ea typeface="微软雅黑" panose="020B0503020204020204" pitchFamily="34" charset="-122"/>
                    </a:rPr>
                    <a:t>无法解密</a:t>
                  </a:r>
                </a:p>
              </p:txBody>
            </p:sp>
          </mc:Choice>
          <mc:Fallback xmlns="">
            <p:sp>
              <p:nvSpPr>
                <p:cNvPr id="22" name="矩形 21">
                  <a:extLst>
                    <a:ext uri="{FF2B5EF4-FFF2-40B4-BE49-F238E27FC236}">
                      <a16:creationId xmlns:a16="http://schemas.microsoft.com/office/drawing/2014/main" id="{5DAF57AC-3108-45AF-92F3-63B6F625F69A}"/>
                    </a:ext>
                  </a:extLst>
                </p:cNvPr>
                <p:cNvSpPr>
                  <a:spLocks noRot="1" noChangeAspect="1" noMove="1" noResize="1" noEditPoints="1" noAdjustHandles="1" noChangeArrowheads="1" noChangeShapeType="1" noTextEdit="1"/>
                </p:cNvSpPr>
                <p:nvPr/>
              </p:nvSpPr>
              <p:spPr>
                <a:xfrm>
                  <a:off x="4876800" y="6088302"/>
                  <a:ext cx="3554306" cy="400944"/>
                </a:xfrm>
                <a:prstGeom prst="rect">
                  <a:avLst/>
                </a:prstGeom>
                <a:blipFill>
                  <a:blip r:embed="rId10"/>
                  <a:stretch>
                    <a:fillRect l="-1029" t="-7576" r="-1029" b="-25758"/>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932ED822-75F9-4D02-874C-6FFB7E515FE6}"/>
                </a:ext>
              </a:extLst>
            </p:cNvPr>
            <p:cNvSpPr/>
            <p:nvPr/>
          </p:nvSpPr>
          <p:spPr>
            <a:xfrm>
              <a:off x="1776151" y="3001472"/>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相同公钥：</a:t>
              </a:r>
              <a:endParaRPr lang="zh-CN" altLang="en-US" sz="2000" dirty="0"/>
            </a:p>
          </p:txBody>
        </p:sp>
        <p:sp>
          <p:nvSpPr>
            <p:cNvPr id="24" name="矩形 23">
              <a:extLst>
                <a:ext uri="{FF2B5EF4-FFF2-40B4-BE49-F238E27FC236}">
                  <a16:creationId xmlns:a16="http://schemas.microsoft.com/office/drawing/2014/main" id="{2F32EA20-77E4-4004-9219-DCFE3F205257}"/>
                </a:ext>
              </a:extLst>
            </p:cNvPr>
            <p:cNvSpPr/>
            <p:nvPr/>
          </p:nvSpPr>
          <p:spPr>
            <a:xfrm>
              <a:off x="1776151" y="4663831"/>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不同公钥：</a:t>
              </a:r>
              <a:endParaRPr lang="zh-CN" altLang="en-US" sz="2000" dirty="0"/>
            </a:p>
          </p:txBody>
        </p:sp>
        <p:sp>
          <p:nvSpPr>
            <p:cNvPr id="25" name="矩形 24">
              <a:extLst>
                <a:ext uri="{FF2B5EF4-FFF2-40B4-BE49-F238E27FC236}">
                  <a16:creationId xmlns:a16="http://schemas.microsoft.com/office/drawing/2014/main" id="{FBE81AB0-F7C3-4018-9B5B-B7B2D82DA869}"/>
                </a:ext>
              </a:extLst>
            </p:cNvPr>
            <p:cNvSpPr/>
            <p:nvPr/>
          </p:nvSpPr>
          <p:spPr>
            <a:xfrm>
              <a:off x="9550107" y="3748229"/>
              <a:ext cx="651239" cy="523220"/>
            </a:xfrm>
            <a:prstGeom prst="rect">
              <a:avLst/>
            </a:prstGeom>
          </p:spPr>
          <p:txBody>
            <a:bodyPr wrap="square">
              <a:spAutoFit/>
            </a:bodyPr>
            <a:lstStyle/>
            <a:p>
              <a:r>
                <a:rPr lang="zh-CN" altLang="en-US" sz="2800" dirty="0">
                  <a:solidFill>
                    <a:srgbClr val="C00000"/>
                  </a:solidFill>
                  <a:latin typeface="arial" panose="020B0604020202020204" pitchFamily="34" charset="0"/>
                </a:rPr>
                <a:t>✓</a:t>
              </a:r>
              <a:endParaRPr lang="zh-CN" altLang="en-US" sz="2800" dirty="0">
                <a:solidFill>
                  <a:srgbClr val="C00000"/>
                </a:solidFill>
              </a:endParaRPr>
            </a:p>
          </p:txBody>
        </p:sp>
        <p:sp>
          <p:nvSpPr>
            <p:cNvPr id="26" name="矩形 25">
              <a:extLst>
                <a:ext uri="{FF2B5EF4-FFF2-40B4-BE49-F238E27FC236}">
                  <a16:creationId xmlns:a16="http://schemas.microsoft.com/office/drawing/2014/main" id="{7A77DFB0-5174-4348-B86E-631445FBB4EC}"/>
                </a:ext>
              </a:extLst>
            </p:cNvPr>
            <p:cNvSpPr/>
            <p:nvPr/>
          </p:nvSpPr>
          <p:spPr>
            <a:xfrm>
              <a:off x="9550107" y="5235433"/>
              <a:ext cx="543739" cy="523220"/>
            </a:xfrm>
            <a:prstGeom prst="rect">
              <a:avLst/>
            </a:prstGeom>
          </p:spPr>
          <p:txBody>
            <a:bodyPr wrap="square">
              <a:spAutoFit/>
            </a:bodyPr>
            <a:lstStyle/>
            <a:p>
              <a:r>
                <a:rPr lang="zh-CN" altLang="en-US" sz="2800" dirty="0">
                  <a:solidFill>
                    <a:srgbClr val="C00000"/>
                  </a:solidFill>
                  <a:latin typeface="arial" panose="020B0604020202020204" pitchFamily="34" charset="0"/>
                </a:rPr>
                <a:t>✘</a:t>
              </a:r>
            </a:p>
          </p:txBody>
        </p:sp>
      </p:grpSp>
    </p:spTree>
    <p:extLst>
      <p:ext uri="{BB962C8B-B14F-4D97-AF65-F5344CB8AC3E}">
        <p14:creationId xmlns:p14="http://schemas.microsoft.com/office/powerpoint/2010/main" val="294673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P</a:t>
            </a:r>
            <a:r>
              <a:rPr lang="en-US" altLang="zh-CN" dirty="0"/>
              <a:t>reliminaries</a:t>
            </a:r>
            <a:endParaRPr lang="en-US" dirty="0"/>
          </a:p>
        </p:txBody>
      </p:sp>
      <p:pic>
        <p:nvPicPr>
          <p:cNvPr id="3" name="图片 2">
            <a:extLst>
              <a:ext uri="{FF2B5EF4-FFF2-40B4-BE49-F238E27FC236}">
                <a16:creationId xmlns:a16="http://schemas.microsoft.com/office/drawing/2014/main" id="{5FF5E52B-BF4D-4750-BC48-D38B4DE28C87}"/>
              </a:ext>
            </a:extLst>
          </p:cNvPr>
          <p:cNvPicPr>
            <a:picLocks noChangeAspect="1"/>
          </p:cNvPicPr>
          <p:nvPr/>
        </p:nvPicPr>
        <p:blipFill>
          <a:blip r:embed="rId3"/>
          <a:stretch>
            <a:fillRect/>
          </a:stretch>
        </p:blipFill>
        <p:spPr>
          <a:xfrm>
            <a:off x="1966932" y="1422719"/>
            <a:ext cx="8017989" cy="1603598"/>
          </a:xfrm>
          <a:prstGeom prst="rect">
            <a:avLst/>
          </a:prstGeom>
        </p:spPr>
      </p:pic>
      <p:grpSp>
        <p:nvGrpSpPr>
          <p:cNvPr id="13" name="组合 12">
            <a:extLst>
              <a:ext uri="{FF2B5EF4-FFF2-40B4-BE49-F238E27FC236}">
                <a16:creationId xmlns:a16="http://schemas.microsoft.com/office/drawing/2014/main" id="{95648441-47EB-416D-9DFF-D5780A63C673}"/>
              </a:ext>
            </a:extLst>
          </p:cNvPr>
          <p:cNvGrpSpPr/>
          <p:nvPr/>
        </p:nvGrpSpPr>
        <p:grpSpPr>
          <a:xfrm>
            <a:off x="1356460" y="3098271"/>
            <a:ext cx="9222901" cy="2791034"/>
            <a:chOff x="1776151" y="2971274"/>
            <a:chExt cx="9222901" cy="2791034"/>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F1B6C19-6EC0-4BEC-A2FF-79F7609430E7}"/>
                    </a:ext>
                  </a:extLst>
                </p:cNvPr>
                <p:cNvSpPr txBox="1"/>
                <p:nvPr/>
              </p:nvSpPr>
              <p:spPr>
                <a:xfrm>
                  <a:off x="3226723" y="3003322"/>
                  <a:ext cx="38815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smtClean="0"/>
                              <m:t>(</m:t>
                            </m:r>
                            <m:r>
                              <a:rPr lang="en-US" altLang="zh-CN" sz="2400" i="1" dirty="0" smtClean="0">
                                <a:latin typeface="Cambria Math" panose="02040503050406030204" pitchFamily="18" charset="0"/>
                              </a:rPr>
                              <m:t>𝑝𝑘</m:t>
                            </m:r>
                          </m:e>
                          <m:sup>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b="0" i="1" smtClean="0">
                                    <a:latin typeface="Cambria Math" panose="02040503050406030204" pitchFamily="18" charset="0"/>
                                  </a:rPr>
                                  <m:t>1</m:t>
                                </m:r>
                              </m:sub>
                            </m:sSub>
                          </m:sup>
                        </m:sSup>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sup>
                        </m:sSup>
                        <m:r>
                          <a:rPr lang="en-US" altLang="zh-CN" sz="2400" b="0" i="1" smtClean="0">
                            <a:latin typeface="Cambria Math" panose="02040503050406030204" pitchFamily="18" charset="0"/>
                          </a:rPr>
                          <m:t>),</m:t>
                        </m:r>
                        <m:sSup>
                          <m:sSupPr>
                            <m:ctrlPr>
                              <a:rPr lang="en-US" altLang="zh-CN" sz="2400" i="1" smtClean="0">
                                <a:latin typeface="Cambria Math" panose="02040503050406030204" pitchFamily="18" charset="0"/>
                              </a:rPr>
                            </m:ctrlPr>
                          </m:sSupPr>
                          <m:e>
                            <m:r>
                              <m:rPr>
                                <m:nor/>
                              </m:rPr>
                              <a:rPr lang="en-US" altLang="zh-CN" sz="2400" i="1" dirty="0" smtClean="0"/>
                              <m:t>(</m:t>
                            </m:r>
                            <m:r>
                              <a:rPr lang="en-US" altLang="zh-CN" sz="2400" i="1" dirty="0" smtClean="0">
                                <a:latin typeface="Cambria Math" panose="02040503050406030204" pitchFamily="18" charset="0"/>
                              </a:rPr>
                              <m:t>𝑝𝑘</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oMath>
                    </m:oMathPara>
                  </a14:m>
                  <a:endParaRPr lang="zh-CN" altLang="en-US" sz="2400" i="1" dirty="0"/>
                </a:p>
              </p:txBody>
            </p:sp>
          </mc:Choice>
          <mc:Fallback xmlns="">
            <p:sp>
              <p:nvSpPr>
                <p:cNvPr id="14" name="文本框 13">
                  <a:extLst>
                    <a:ext uri="{FF2B5EF4-FFF2-40B4-BE49-F238E27FC236}">
                      <a16:creationId xmlns:a16="http://schemas.microsoft.com/office/drawing/2014/main" id="{4F1B6C19-6EC0-4BEC-A2FF-79F7609430E7}"/>
                    </a:ext>
                  </a:extLst>
                </p:cNvPr>
                <p:cNvSpPr txBox="1">
                  <a:spLocks noRot="1" noChangeAspect="1" noMove="1" noResize="1" noEditPoints="1" noAdjustHandles="1" noChangeArrowheads="1" noChangeShapeType="1" noTextEdit="1"/>
                </p:cNvSpPr>
                <p:nvPr/>
              </p:nvSpPr>
              <p:spPr>
                <a:xfrm>
                  <a:off x="3226723" y="3003322"/>
                  <a:ext cx="3881575" cy="369332"/>
                </a:xfrm>
                <a:prstGeom prst="rect">
                  <a:avLst/>
                </a:prstGeom>
                <a:blipFill>
                  <a:blip r:embed="rId4"/>
                  <a:stretch>
                    <a:fillRect l="-2669" r="-2669" b="-40000"/>
                  </a:stretch>
                </a:blipFill>
              </p:spPr>
              <p:txBody>
                <a:bodyPr/>
                <a:lstStyle/>
                <a:p>
                  <a:r>
                    <a:rPr lang="zh-CN" altLang="en-US">
                      <a:noFill/>
                    </a:rPr>
                    <a:t> </a:t>
                  </a:r>
                </a:p>
              </p:txBody>
            </p:sp>
          </mc:Fallback>
        </mc:AlternateContent>
        <p:sp>
          <p:nvSpPr>
            <p:cNvPr id="15" name="箭头: 上 14">
              <a:extLst>
                <a:ext uri="{FF2B5EF4-FFF2-40B4-BE49-F238E27FC236}">
                  <a16:creationId xmlns:a16="http://schemas.microsoft.com/office/drawing/2014/main" id="{BED6112A-2B11-4B73-920D-55F56FB503B7}"/>
                </a:ext>
              </a:extLst>
            </p:cNvPr>
            <p:cNvSpPr/>
            <p:nvPr/>
          </p:nvSpPr>
          <p:spPr>
            <a:xfrm rot="5400000">
              <a:off x="7192465" y="3044722"/>
              <a:ext cx="318407" cy="351064"/>
            </a:xfrm>
            <a:prstGeom prst="up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CF2637F-20F1-4BF5-91DF-7FF471F9C9B8}"/>
                    </a:ext>
                  </a:extLst>
                </p:cNvPr>
                <p:cNvSpPr txBox="1"/>
                <p:nvPr/>
              </p:nvSpPr>
              <p:spPr>
                <a:xfrm>
                  <a:off x="7595428" y="2971274"/>
                  <a:ext cx="31799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nor/>
                              </m:rPr>
                              <a:rPr lang="en-US" altLang="zh-CN" sz="2400" i="1" dirty="0" smtClean="0"/>
                              <m:t>(</m:t>
                            </m:r>
                            <m:r>
                              <a:rPr lang="en-US" altLang="zh-CN" sz="2400" i="1" dirty="0" smtClean="0">
                                <a:latin typeface="Cambria Math" panose="02040503050406030204" pitchFamily="18" charset="0"/>
                              </a:rPr>
                              <m:t>𝑝𝑘</m:t>
                            </m:r>
                          </m:e>
                          <m:sup>
                            <m:sSub>
                              <m:sSubPr>
                                <m:ctrlPr>
                                  <a:rPr lang="en-US" altLang="zh-CN" sz="2400" b="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smtClean="0">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smtClean="0">
                                    <a:latin typeface="Cambria Math" panose="02040503050406030204" pitchFamily="18" charset="0"/>
                                  </a:rPr>
                                  <m:t>𝑚</m:t>
                                </m:r>
                              </m:e>
                              <m:sub>
                                <m:r>
                                  <a:rPr lang="en-US" altLang="zh-CN" sz="2400" b="0" i="1" smtClean="0">
                                    <a:latin typeface="Cambria Math" panose="02040503050406030204" pitchFamily="18" charset="0"/>
                                  </a:rPr>
                                  <m:t>2</m:t>
                                </m:r>
                              </m:sub>
                            </m:sSub>
                          </m:sup>
                        </m:sSup>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sup>
                        </m:sSup>
                        <m:r>
                          <a:rPr lang="en-US" altLang="zh-CN" sz="2400" b="0" i="1" smtClean="0">
                            <a:latin typeface="Cambria Math" panose="02040503050406030204" pitchFamily="18" charset="0"/>
                          </a:rPr>
                          <m:t>)</m:t>
                        </m:r>
                      </m:oMath>
                    </m:oMathPara>
                  </a14:m>
                  <a:endParaRPr lang="zh-CN" altLang="en-US" sz="2400" i="1" dirty="0"/>
                </a:p>
              </p:txBody>
            </p:sp>
          </mc:Choice>
          <mc:Fallback xmlns="">
            <p:sp>
              <p:nvSpPr>
                <p:cNvPr id="16" name="文本框 15">
                  <a:extLst>
                    <a:ext uri="{FF2B5EF4-FFF2-40B4-BE49-F238E27FC236}">
                      <a16:creationId xmlns:a16="http://schemas.microsoft.com/office/drawing/2014/main" id="{7CF2637F-20F1-4BF5-91DF-7FF471F9C9B8}"/>
                    </a:ext>
                  </a:extLst>
                </p:cNvPr>
                <p:cNvSpPr txBox="1">
                  <a:spLocks noRot="1" noChangeAspect="1" noMove="1" noResize="1" noEditPoints="1" noAdjustHandles="1" noChangeArrowheads="1" noChangeShapeType="1" noTextEdit="1"/>
                </p:cNvSpPr>
                <p:nvPr/>
              </p:nvSpPr>
              <p:spPr>
                <a:xfrm>
                  <a:off x="7595428" y="2971274"/>
                  <a:ext cx="3179973" cy="369332"/>
                </a:xfrm>
                <a:prstGeom prst="rect">
                  <a:avLst/>
                </a:prstGeom>
                <a:blipFill>
                  <a:blip r:embed="rId5"/>
                  <a:stretch>
                    <a:fillRect l="-3065" r="-3065" b="-37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BD9065-DB7B-41A7-994C-FD31BA60B41C}"/>
                    </a:ext>
                  </a:extLst>
                </p:cNvPr>
                <p:cNvSpPr txBox="1"/>
                <p:nvPr/>
              </p:nvSpPr>
              <p:spPr>
                <a:xfrm>
                  <a:off x="4752566" y="3540448"/>
                  <a:ext cx="4496807" cy="797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num>
                          <m:den>
                            <m:sSup>
                              <m:sSupPr>
                                <m:ctrlPr>
                                  <a:rPr lang="en-US" altLang="zh-CN" sz="2400" i="1" smtClean="0">
                                    <a:latin typeface="Cambria Math" panose="02040503050406030204" pitchFamily="18" charset="0"/>
                                  </a:rPr>
                                </m:ctrlPr>
                              </m:sSup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sup>
                                <m:r>
                                  <a:rPr lang="en-US" altLang="zh-CN" sz="2400" b="0" i="1" smtClean="0">
                                    <a:latin typeface="Cambria Math" panose="02040503050406030204" pitchFamily="18" charset="0"/>
                                  </a:rPr>
                                  <m:t>1/</m:t>
                                </m:r>
                                <m:r>
                                  <a:rPr lang="en-US" altLang="zh-CN" sz="2400" i="1" smtClean="0">
                                    <a:latin typeface="Cambria Math" panose="02040503050406030204" pitchFamily="18" charset="0"/>
                                  </a:rPr>
                                  <m:t>𝑠𝑘</m:t>
                                </m:r>
                              </m:sup>
                            </m:sSup>
                          </m:den>
                        </m:f>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num>
                          <m:den>
                            <m:sSup>
                              <m:sSupPr>
                                <m:ctrlPr>
                                  <a:rPr lang="en-US" altLang="zh-CN" sz="2400" i="1" smtClean="0">
                                    <a:latin typeface="Cambria Math" panose="02040503050406030204" pitchFamily="18" charset="0"/>
                                  </a:rPr>
                                </m:ctrlPr>
                              </m:sSupPr>
                              <m:e>
                                <m:sSup>
                                  <m:sSupPr>
                                    <m:ctrlPr>
                                      <a:rPr lang="en-US" altLang="zh-CN" sz="2400" i="1" smtClean="0">
                                        <a:latin typeface="Cambria Math" panose="02040503050406030204" pitchFamily="18" charset="0"/>
                                      </a:rPr>
                                    </m:ctrlPr>
                                  </m:sSupPr>
                                  <m:e>
                                    <m:r>
                                      <m:rPr>
                                        <m:nor/>
                                      </m:rPr>
                                      <a:rPr lang="en-US" altLang="zh-CN" sz="2400" i="1" dirty="0" smtClean="0"/>
                                      <m:t>(</m:t>
                                    </m:r>
                                    <m:r>
                                      <a:rPr lang="en-US" altLang="zh-CN" sz="2400" i="1" dirty="0" smtClean="0">
                                        <a:latin typeface="Cambria Math" panose="02040503050406030204" pitchFamily="18" charset="0"/>
                                      </a:rPr>
                                      <m:t>𝑝𝑘</m:t>
                                    </m:r>
                                  </m:e>
                                  <m:sup>
                                    <m:sSub>
                                      <m:sSubPr>
                                        <m:ctrlPr>
                                          <a:rPr lang="en-US" altLang="zh-CN" sz="240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1/</m:t>
                                </m:r>
                                <m:r>
                                  <a:rPr lang="en-US" altLang="zh-CN" sz="2400" i="1" smtClean="0">
                                    <a:latin typeface="Cambria Math" panose="02040503050406030204" pitchFamily="18" charset="0"/>
                                  </a:rPr>
                                  <m:t>𝑠𝑘</m:t>
                                </m:r>
                              </m:sup>
                            </m:sSup>
                          </m:den>
                        </m:f>
                      </m:oMath>
                    </m:oMathPara>
                  </a14:m>
                  <a:endParaRPr lang="zh-CN" altLang="en-US" sz="2400" dirty="0"/>
                </a:p>
              </p:txBody>
            </p:sp>
          </mc:Choice>
          <mc:Fallback xmlns="">
            <p:sp>
              <p:nvSpPr>
                <p:cNvPr id="17" name="文本框 16">
                  <a:extLst>
                    <a:ext uri="{FF2B5EF4-FFF2-40B4-BE49-F238E27FC236}">
                      <a16:creationId xmlns:a16="http://schemas.microsoft.com/office/drawing/2014/main" id="{57BD9065-DB7B-41A7-994C-FD31BA60B41C}"/>
                    </a:ext>
                  </a:extLst>
                </p:cNvPr>
                <p:cNvSpPr txBox="1">
                  <a:spLocks noRot="1" noChangeAspect="1" noMove="1" noResize="1" noEditPoints="1" noAdjustHandles="1" noChangeArrowheads="1" noChangeShapeType="1" noTextEdit="1"/>
                </p:cNvSpPr>
                <p:nvPr/>
              </p:nvSpPr>
              <p:spPr>
                <a:xfrm>
                  <a:off x="4752566" y="3540448"/>
                  <a:ext cx="4496807" cy="797782"/>
                </a:xfrm>
                <a:prstGeom prst="rect">
                  <a:avLst/>
                </a:prstGeom>
                <a:blipFill>
                  <a:blip r:embed="rId6"/>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9D083D4-8755-4295-9031-E276DFF2BBC2}"/>
                    </a:ext>
                  </a:extLst>
                </p:cNvPr>
                <p:cNvSpPr txBox="1"/>
                <p:nvPr/>
              </p:nvSpPr>
              <p:spPr>
                <a:xfrm>
                  <a:off x="3226722" y="4566200"/>
                  <a:ext cx="3917354" cy="409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0" i="1" dirty="0" smtClean="0">
                                <a:latin typeface="Cambria Math" panose="02040503050406030204" pitchFamily="18" charset="0"/>
                              </a:rPr>
                            </m:ctrlPr>
                          </m:sSubSupPr>
                          <m:e>
                            <m:r>
                              <m:rPr>
                                <m:nor/>
                              </m:rPr>
                              <a:rPr lang="en-US" altLang="zh-CN" sz="2400" i="1" dirty="0" smtClean="0"/>
                              <m:t>(</m:t>
                            </m:r>
                            <m:r>
                              <a:rPr lang="en-US" altLang="zh-CN" sz="2400" i="1" dirty="0" smtClean="0">
                                <a:latin typeface="Cambria Math" panose="02040503050406030204" pitchFamily="18" charset="0"/>
                              </a:rPr>
                              <m:t>𝑝𝑘</m:t>
                            </m:r>
                          </m:e>
                          <m:sub>
                            <m:r>
                              <a:rPr lang="en-US" altLang="zh-CN" sz="2400" b="0" i="1" dirty="0" smtClean="0">
                                <a:latin typeface="Cambria Math" panose="02040503050406030204" pitchFamily="18" charset="0"/>
                              </a:rPr>
                              <m:t>1</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sup>
                        </m:sSubSup>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sup>
                        </m:sSup>
                        <m:r>
                          <a:rPr lang="en-US" altLang="zh-CN" sz="2400" i="1" smtClean="0">
                            <a:latin typeface="Cambria Math" panose="02040503050406030204" pitchFamily="18" charset="0"/>
                          </a:rPr>
                          <m:t>),</m:t>
                        </m:r>
                        <m:sSubSup>
                          <m:sSubSupPr>
                            <m:ctrlPr>
                              <a:rPr lang="en-US" altLang="zh-CN" sz="2400" b="0" i="1" dirty="0" smtClean="0">
                                <a:latin typeface="Cambria Math" panose="02040503050406030204" pitchFamily="18" charset="0"/>
                              </a:rPr>
                            </m:ctrlPr>
                          </m:sSubSupPr>
                          <m:e>
                            <m:r>
                              <m:rPr>
                                <m:nor/>
                              </m:rPr>
                              <a:rPr lang="en-US" altLang="zh-CN" sz="2400" i="1" dirty="0" smtClean="0"/>
                              <m:t>(</m:t>
                            </m:r>
                            <m:r>
                              <a:rPr lang="en-US" altLang="zh-CN" sz="2400" i="1" dirty="0" smtClean="0">
                                <a:latin typeface="Cambria Math" panose="02040503050406030204" pitchFamily="18" charset="0"/>
                              </a:rPr>
                              <m:t>𝑝𝑘</m:t>
                            </m:r>
                          </m:e>
                          <m:sub>
                            <m:r>
                              <a:rPr lang="en-US" altLang="zh-CN" sz="2400" b="0" i="1" dirty="0" smtClean="0">
                                <a:latin typeface="Cambria Math" panose="02040503050406030204" pitchFamily="18" charset="0"/>
                              </a:rPr>
                              <m:t>2</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bSup>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oMath>
                    </m:oMathPara>
                  </a14:m>
                  <a:endParaRPr lang="zh-CN" altLang="en-US" sz="2400" i="1" dirty="0"/>
                </a:p>
              </p:txBody>
            </p:sp>
          </mc:Choice>
          <mc:Fallback xmlns="">
            <p:sp>
              <p:nvSpPr>
                <p:cNvPr id="18" name="文本框 17">
                  <a:extLst>
                    <a:ext uri="{FF2B5EF4-FFF2-40B4-BE49-F238E27FC236}">
                      <a16:creationId xmlns:a16="http://schemas.microsoft.com/office/drawing/2014/main" id="{49D083D4-8755-4295-9031-E276DFF2BBC2}"/>
                    </a:ext>
                  </a:extLst>
                </p:cNvPr>
                <p:cNvSpPr txBox="1">
                  <a:spLocks noRot="1" noChangeAspect="1" noMove="1" noResize="1" noEditPoints="1" noAdjustHandles="1" noChangeArrowheads="1" noChangeShapeType="1" noTextEdit="1"/>
                </p:cNvSpPr>
                <p:nvPr/>
              </p:nvSpPr>
              <p:spPr>
                <a:xfrm>
                  <a:off x="3226722" y="4566200"/>
                  <a:ext cx="3917354" cy="409407"/>
                </a:xfrm>
                <a:prstGeom prst="rect">
                  <a:avLst/>
                </a:prstGeom>
                <a:blipFill>
                  <a:blip r:embed="rId7"/>
                  <a:stretch>
                    <a:fillRect/>
                  </a:stretch>
                </a:blipFill>
              </p:spPr>
              <p:txBody>
                <a:bodyPr/>
                <a:lstStyle/>
                <a:p>
                  <a:r>
                    <a:rPr lang="zh-CN" altLang="en-US">
                      <a:noFill/>
                    </a:rPr>
                    <a:t> </a:t>
                  </a:r>
                </a:p>
              </p:txBody>
            </p:sp>
          </mc:Fallback>
        </mc:AlternateContent>
        <p:sp>
          <p:nvSpPr>
            <p:cNvPr id="19" name="箭头: 上 18">
              <a:extLst>
                <a:ext uri="{FF2B5EF4-FFF2-40B4-BE49-F238E27FC236}">
                  <a16:creationId xmlns:a16="http://schemas.microsoft.com/office/drawing/2014/main" id="{069C7929-57E6-46B7-8412-3FC5CDBA53E0}"/>
                </a:ext>
              </a:extLst>
            </p:cNvPr>
            <p:cNvSpPr/>
            <p:nvPr/>
          </p:nvSpPr>
          <p:spPr>
            <a:xfrm rot="5400000">
              <a:off x="7192465" y="4612478"/>
              <a:ext cx="318407" cy="351064"/>
            </a:xfrm>
            <a:prstGeom prst="up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C8F35F3-04DA-4868-87F0-353AFB0CD9DF}"/>
                    </a:ext>
                  </a:extLst>
                </p:cNvPr>
                <p:cNvSpPr txBox="1"/>
                <p:nvPr/>
              </p:nvSpPr>
              <p:spPr>
                <a:xfrm>
                  <a:off x="7595428" y="4566200"/>
                  <a:ext cx="3403624" cy="409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rPr>
                            </m:ctrlPr>
                          </m:sSubSupPr>
                          <m:e>
                            <m:r>
                              <m:rPr>
                                <m:nor/>
                              </m:rPr>
                              <a:rPr lang="en-US" altLang="zh-CN" sz="2400" i="1" dirty="0" smtClean="0"/>
                              <m:t>(</m:t>
                            </m:r>
                            <m:r>
                              <a:rPr lang="en-US" altLang="zh-CN" sz="2400" i="1" dirty="0" smtClean="0">
                                <a:latin typeface="Cambria Math" panose="02040503050406030204" pitchFamily="18" charset="0"/>
                              </a:rPr>
                              <m:t>𝑝𝑘</m:t>
                            </m:r>
                          </m:e>
                          <m:sub>
                            <m:r>
                              <a:rPr lang="en-US" altLang="zh-CN" sz="2400" i="1" dirty="0" smtClean="0">
                                <a:latin typeface="Cambria Math" panose="02040503050406030204" pitchFamily="18" charset="0"/>
                              </a:rPr>
                              <m:t>1</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sup>
                        </m:sSubSup>
                        <m:sSubSup>
                          <m:sSubSupPr>
                            <m:ctrlPr>
                              <a:rPr lang="en-US" altLang="zh-CN" sz="2400" i="1" dirty="0" smtClean="0">
                                <a:latin typeface="Cambria Math" panose="02040503050406030204" pitchFamily="18" charset="0"/>
                              </a:rPr>
                            </m:ctrlPr>
                          </m:sSubSupPr>
                          <m:e>
                            <m:r>
                              <a:rPr lang="en-US" altLang="zh-CN" sz="2400" i="1" dirty="0" smtClean="0">
                                <a:latin typeface="Cambria Math" panose="02040503050406030204" pitchFamily="18" charset="0"/>
                              </a:rPr>
                              <m:t>𝑝𝑘</m:t>
                            </m:r>
                          </m:e>
                          <m:sub>
                            <m:r>
                              <a:rPr lang="en-US" altLang="zh-CN" sz="2400" i="1" dirty="0" smtClean="0">
                                <a:latin typeface="Cambria Math" panose="02040503050406030204" pitchFamily="18" charset="0"/>
                              </a:rPr>
                              <m:t>2</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b="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smtClean="0">
                                    <a:latin typeface="Cambria Math" panose="02040503050406030204" pitchFamily="18" charset="0"/>
                                  </a:rPr>
                                  <m:t>𝑚</m:t>
                                </m:r>
                              </m:e>
                              <m:sub>
                                <m:r>
                                  <a:rPr lang="en-US" altLang="zh-CN" sz="2400" b="0" i="1" smtClean="0">
                                    <a:latin typeface="Cambria Math" panose="02040503050406030204" pitchFamily="18" charset="0"/>
                                  </a:rPr>
                                  <m:t>2</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oMath>
                    </m:oMathPara>
                  </a14:m>
                  <a:endParaRPr lang="zh-CN" altLang="en-US" sz="2400" i="1" dirty="0"/>
                </a:p>
              </p:txBody>
            </p:sp>
          </mc:Choice>
          <mc:Fallback xmlns="">
            <p:sp>
              <p:nvSpPr>
                <p:cNvPr id="20" name="文本框 19">
                  <a:extLst>
                    <a:ext uri="{FF2B5EF4-FFF2-40B4-BE49-F238E27FC236}">
                      <a16:creationId xmlns:a16="http://schemas.microsoft.com/office/drawing/2014/main" id="{DC8F35F3-04DA-4868-87F0-353AFB0CD9DF}"/>
                    </a:ext>
                  </a:extLst>
                </p:cNvPr>
                <p:cNvSpPr txBox="1">
                  <a:spLocks noRot="1" noChangeAspect="1" noMove="1" noResize="1" noEditPoints="1" noAdjustHandles="1" noChangeArrowheads="1" noChangeShapeType="1" noTextEdit="1"/>
                </p:cNvSpPr>
                <p:nvPr/>
              </p:nvSpPr>
              <p:spPr>
                <a:xfrm>
                  <a:off x="7595428" y="4566200"/>
                  <a:ext cx="3403624" cy="40940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72ECA7B-7AA1-4207-A039-B72BA6A88820}"/>
                    </a:ext>
                  </a:extLst>
                </p:cNvPr>
                <p:cNvSpPr/>
                <p:nvPr/>
              </p:nvSpPr>
              <p:spPr>
                <a:xfrm>
                  <a:off x="4063306" y="5007486"/>
                  <a:ext cx="5504840" cy="754822"/>
                </a:xfrm>
                <a:prstGeom prst="rect">
                  <a:avLst/>
                </a:prstGeom>
              </p:spPr>
              <p:txBody>
                <a:bodyPr wrap="none">
                  <a:spAutoFit/>
                </a:bodyPr>
                <a:lstStyle/>
                <a:p>
                  <a14:m>
                    <m:oMath xmlns:m="http://schemas.openxmlformats.org/officeDocument/2006/math">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𝑐</m:t>
                              </m:r>
                            </m:e>
                            <m:sub>
                              <m:r>
                                <a:rPr lang="en-US" altLang="zh-CN" sz="2400" i="1" smtClean="0">
                                  <a:latin typeface="Cambria Math" panose="02040503050406030204" pitchFamily="18" charset="0"/>
                                </a:rPr>
                                <m:t>2</m:t>
                              </m:r>
                            </m:sub>
                          </m:sSub>
                        </m:num>
                        <m:den>
                          <m:sSup>
                            <m:sSupPr>
                              <m:ctrlPr>
                                <a:rPr lang="en-US" altLang="zh-CN" sz="2400" i="1" smtClean="0">
                                  <a:latin typeface="Cambria Math" panose="02040503050406030204" pitchFamily="18" charset="0"/>
                                </a:rPr>
                              </m:ctrlPr>
                            </m:sSup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𝑐</m:t>
                                  </m:r>
                                </m:e>
                                <m:sub>
                                  <m:r>
                                    <a:rPr lang="en-US" altLang="zh-CN" sz="2400" i="1" smtClean="0">
                                      <a:latin typeface="Cambria Math" panose="02040503050406030204" pitchFamily="18" charset="0"/>
                                    </a:rPr>
                                    <m:t>1</m:t>
                                  </m:r>
                                </m:sub>
                              </m:sSub>
                            </m:e>
                            <m:sup>
                              <m:r>
                                <a:rPr lang="en-US" altLang="zh-CN" sz="2400" b="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2</m:t>
                                  </m:r>
                                </m:sub>
                              </m:sSub>
                              <m:r>
                                <a:rPr lang="en-US" altLang="zh-CN" sz="2400" i="1" smtClean="0">
                                  <a:latin typeface="Cambria Math" panose="02040503050406030204" pitchFamily="18" charset="0"/>
                                </a:rPr>
                                <m:t>)</m:t>
                              </m:r>
                            </m:sup>
                          </m:sSup>
                        </m:den>
                      </m:f>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𝑔</m:t>
                              </m:r>
                            </m:e>
                            <m:sup>
                              <m:sSub>
                                <m:sSubPr>
                                  <m:ctrlPr>
                                    <a:rPr lang="en-US" altLang="zh-CN" sz="240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smtClean="0">
                                      <a:latin typeface="Cambria Math" panose="02040503050406030204" pitchFamily="18" charset="0"/>
                                    </a:rPr>
                                    <m:t>𝑚</m:t>
                                  </m:r>
                                </m:e>
                                <m:sub>
                                  <m:r>
                                    <a:rPr lang="en-US" altLang="zh-CN" sz="2400" i="1" smtClean="0">
                                      <a:latin typeface="Cambria Math" panose="02040503050406030204" pitchFamily="18" charset="0"/>
                                    </a:rPr>
                                    <m:t>2</m:t>
                                  </m:r>
                                </m:sub>
                              </m:sSub>
                            </m:sup>
                          </m:sSup>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h</m:t>
                              </m:r>
                            </m:e>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p>
                        </m:num>
                        <m:den>
                          <m:sSup>
                            <m:sSupPr>
                              <m:ctrlPr>
                                <a:rPr lang="en-US" altLang="zh-CN" sz="2400" i="1" smtClean="0">
                                  <a:latin typeface="Cambria Math" panose="02040503050406030204" pitchFamily="18" charset="0"/>
                                </a:rPr>
                              </m:ctrlPr>
                            </m:sSupPr>
                            <m:e>
                              <m:sSubSup>
                                <m:sSubSupPr>
                                  <m:ctrlPr>
                                    <a:rPr lang="en-US" altLang="zh-CN" sz="2400" b="0" i="1" dirty="0" smtClean="0">
                                      <a:latin typeface="Cambria Math" panose="02040503050406030204" pitchFamily="18" charset="0"/>
                                    </a:rPr>
                                  </m:ctrlPr>
                                </m:sSubSupPr>
                                <m:e>
                                  <m:r>
                                    <m:rPr>
                                      <m:nor/>
                                    </m:rPr>
                                    <a:rPr lang="en-US" altLang="zh-CN" sz="2400" i="1" dirty="0" smtClean="0"/>
                                    <m:t>(</m:t>
                                  </m:r>
                                  <m:r>
                                    <a:rPr lang="en-US" altLang="zh-CN" sz="2400" i="1" dirty="0" smtClean="0">
                                      <a:latin typeface="Cambria Math" panose="02040503050406030204" pitchFamily="18" charset="0"/>
                                    </a:rPr>
                                    <m:t>𝑝𝑘</m:t>
                                  </m:r>
                                </m:e>
                                <m:sub>
                                  <m:r>
                                    <a:rPr lang="en-US" altLang="zh-CN" sz="2400" b="0" i="1" dirty="0" smtClean="0">
                                      <a:latin typeface="Cambria Math" panose="02040503050406030204" pitchFamily="18" charset="0"/>
                                    </a:rPr>
                                    <m:t>1</m:t>
                                  </m:r>
                                </m:sub>
                                <m:sup>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𝑟</m:t>
                                      </m:r>
                                    </m:e>
                                    <m:sub>
                                      <m:r>
                                        <a:rPr lang="en-US" altLang="zh-CN" sz="2400" b="0" i="1" dirty="0" smtClean="0">
                                          <a:latin typeface="Cambria Math" panose="02040503050406030204" pitchFamily="18" charset="0"/>
                                        </a:rPr>
                                        <m:t>1</m:t>
                                      </m:r>
                                    </m:sub>
                                  </m:sSub>
                                </m:sup>
                              </m:sSubSup>
                              <m:sSubSup>
                                <m:sSubSupPr>
                                  <m:ctrlPr>
                                    <a:rPr lang="en-US" altLang="zh-CN" sz="2400" i="1" dirty="0" smtClean="0">
                                      <a:latin typeface="Cambria Math" panose="02040503050406030204" pitchFamily="18" charset="0"/>
                                    </a:rPr>
                                  </m:ctrlPr>
                                </m:sSubSupPr>
                                <m:e>
                                  <m:r>
                                    <a:rPr lang="en-US" altLang="zh-CN" sz="2400" i="1" dirty="0" smtClean="0">
                                      <a:latin typeface="Cambria Math" panose="02040503050406030204" pitchFamily="18" charset="0"/>
                                    </a:rPr>
                                    <m:t>𝑝𝑘</m:t>
                                  </m:r>
                                </m:e>
                                <m:sub>
                                  <m:r>
                                    <a:rPr lang="en-US" altLang="zh-CN" sz="2400" i="1" dirty="0" smtClean="0">
                                      <a:latin typeface="Cambria Math" panose="02040503050406030204" pitchFamily="18" charset="0"/>
                                    </a:rPr>
                                    <m:t>2</m:t>
                                  </m:r>
                                </m:sub>
                                <m: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𝑟</m:t>
                                      </m:r>
                                    </m:e>
                                    <m:sub>
                                      <m:r>
                                        <a:rPr lang="en-US" altLang="zh-CN" sz="2400" i="1" smtClean="0">
                                          <a:latin typeface="Cambria Math" panose="02040503050406030204" pitchFamily="18" charset="0"/>
                                        </a:rPr>
                                        <m:t>2</m:t>
                                      </m:r>
                                    </m:sub>
                                  </m:sSub>
                                </m:sup>
                              </m:sSubSup>
                              <m:r>
                                <a:rPr lang="en-US" altLang="zh-CN" sz="2400" i="1" smtClean="0">
                                  <a:latin typeface="Cambria Math" panose="02040503050406030204" pitchFamily="18" charset="0"/>
                                </a:rPr>
                                <m:t>)</m:t>
                              </m:r>
                            </m:e>
                            <m:sup>
                              <m:r>
                                <a:rPr lang="en-US" altLang="zh-CN" sz="2400" b="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𝑠</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2</m:t>
                                  </m:r>
                                </m:sub>
                              </m:sSub>
                              <m:r>
                                <a:rPr lang="en-US" altLang="zh-CN" sz="2400" i="1" smtClean="0">
                                  <a:latin typeface="Cambria Math" panose="02040503050406030204" pitchFamily="18" charset="0"/>
                                </a:rPr>
                                <m:t>)</m:t>
                              </m:r>
                            </m:sup>
                          </m:sSup>
                        </m:den>
                      </m:f>
                    </m:oMath>
                  </a14:m>
                  <a:endParaRPr lang="zh-CN" altLang="en-US" sz="2400" dirty="0"/>
                </a:p>
              </p:txBody>
            </p:sp>
          </mc:Choice>
          <mc:Fallback xmlns="">
            <p:sp>
              <p:nvSpPr>
                <p:cNvPr id="21" name="矩形 20">
                  <a:extLst>
                    <a:ext uri="{FF2B5EF4-FFF2-40B4-BE49-F238E27FC236}">
                      <a16:creationId xmlns:a16="http://schemas.microsoft.com/office/drawing/2014/main" id="{372ECA7B-7AA1-4207-A039-B72BA6A88820}"/>
                    </a:ext>
                  </a:extLst>
                </p:cNvPr>
                <p:cNvSpPr>
                  <a:spLocks noRot="1" noChangeAspect="1" noMove="1" noResize="1" noEditPoints="1" noAdjustHandles="1" noChangeArrowheads="1" noChangeShapeType="1" noTextEdit="1"/>
                </p:cNvSpPr>
                <p:nvPr/>
              </p:nvSpPr>
              <p:spPr>
                <a:xfrm>
                  <a:off x="4063306" y="5007486"/>
                  <a:ext cx="5504840" cy="754822"/>
                </a:xfrm>
                <a:prstGeom prst="rect">
                  <a:avLst/>
                </a:prstGeom>
                <a:blipFill>
                  <a:blip r:embed="rId9"/>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7C86AB62-C60C-47D4-87E7-29891441B0C0}"/>
                </a:ext>
              </a:extLst>
            </p:cNvPr>
            <p:cNvSpPr/>
            <p:nvPr/>
          </p:nvSpPr>
          <p:spPr>
            <a:xfrm>
              <a:off x="1776151" y="3001472"/>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相同公钥：</a:t>
              </a:r>
              <a:endParaRPr lang="zh-CN" altLang="en-US" sz="2000" dirty="0"/>
            </a:p>
          </p:txBody>
        </p:sp>
        <p:sp>
          <p:nvSpPr>
            <p:cNvPr id="24" name="矩形 23">
              <a:extLst>
                <a:ext uri="{FF2B5EF4-FFF2-40B4-BE49-F238E27FC236}">
                  <a16:creationId xmlns:a16="http://schemas.microsoft.com/office/drawing/2014/main" id="{7A533032-01F9-4D80-96DA-A3603892A1B6}"/>
                </a:ext>
              </a:extLst>
            </p:cNvPr>
            <p:cNvSpPr/>
            <p:nvPr/>
          </p:nvSpPr>
          <p:spPr>
            <a:xfrm>
              <a:off x="1776151" y="4663831"/>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不同公钥：</a:t>
              </a:r>
              <a:endParaRPr lang="zh-CN" altLang="en-US" sz="2000" dirty="0"/>
            </a:p>
          </p:txBody>
        </p:sp>
        <p:sp>
          <p:nvSpPr>
            <p:cNvPr id="25" name="矩形 24">
              <a:extLst>
                <a:ext uri="{FF2B5EF4-FFF2-40B4-BE49-F238E27FC236}">
                  <a16:creationId xmlns:a16="http://schemas.microsoft.com/office/drawing/2014/main" id="{3E2A387D-8131-427D-B9E3-BA6D26DB3F81}"/>
                </a:ext>
              </a:extLst>
            </p:cNvPr>
            <p:cNvSpPr/>
            <p:nvPr/>
          </p:nvSpPr>
          <p:spPr>
            <a:xfrm>
              <a:off x="9550107" y="3748229"/>
              <a:ext cx="651239" cy="523220"/>
            </a:xfrm>
            <a:prstGeom prst="rect">
              <a:avLst/>
            </a:prstGeom>
          </p:spPr>
          <p:txBody>
            <a:bodyPr wrap="square">
              <a:spAutoFit/>
            </a:bodyPr>
            <a:lstStyle/>
            <a:p>
              <a:r>
                <a:rPr lang="zh-CN" altLang="en-US" sz="2800" dirty="0">
                  <a:solidFill>
                    <a:srgbClr val="C00000"/>
                  </a:solidFill>
                  <a:latin typeface="arial" panose="020B0604020202020204" pitchFamily="34" charset="0"/>
                </a:rPr>
                <a:t>✓</a:t>
              </a:r>
              <a:endParaRPr lang="zh-CN" altLang="en-US" sz="2800" dirty="0">
                <a:solidFill>
                  <a:srgbClr val="C00000"/>
                </a:solidFill>
              </a:endParaRPr>
            </a:p>
          </p:txBody>
        </p:sp>
      </p:grpSp>
      <p:sp>
        <p:nvSpPr>
          <p:cNvPr id="27" name="矩形 26">
            <a:extLst>
              <a:ext uri="{FF2B5EF4-FFF2-40B4-BE49-F238E27FC236}">
                <a16:creationId xmlns:a16="http://schemas.microsoft.com/office/drawing/2014/main" id="{46B9BEA2-96C7-4EC5-9269-A0247719C17B}"/>
              </a:ext>
            </a:extLst>
          </p:cNvPr>
          <p:cNvSpPr/>
          <p:nvPr/>
        </p:nvSpPr>
        <p:spPr>
          <a:xfrm>
            <a:off x="9148455" y="5330574"/>
            <a:ext cx="651239" cy="523220"/>
          </a:xfrm>
          <a:prstGeom prst="rect">
            <a:avLst/>
          </a:prstGeom>
        </p:spPr>
        <p:txBody>
          <a:bodyPr wrap="square">
            <a:spAutoFit/>
          </a:bodyPr>
          <a:lstStyle/>
          <a:p>
            <a:r>
              <a:rPr lang="zh-CN" altLang="en-US" sz="2800" dirty="0">
                <a:solidFill>
                  <a:srgbClr val="C00000"/>
                </a:solidFill>
                <a:latin typeface="arial" panose="020B0604020202020204" pitchFamily="34" charset="0"/>
              </a:rPr>
              <a:t>✓</a:t>
            </a:r>
            <a:endParaRPr lang="zh-CN" altLang="en-US" sz="2800" dirty="0">
              <a:solidFill>
                <a:srgbClr val="C00000"/>
              </a:solidFill>
            </a:endParaRPr>
          </a:p>
        </p:txBody>
      </p:sp>
      <p:grpSp>
        <p:nvGrpSpPr>
          <p:cNvPr id="31" name="组合 30">
            <a:extLst>
              <a:ext uri="{FF2B5EF4-FFF2-40B4-BE49-F238E27FC236}">
                <a16:creationId xmlns:a16="http://schemas.microsoft.com/office/drawing/2014/main" id="{C15C25F1-786F-4624-B38A-7F8BA114E06E}"/>
              </a:ext>
            </a:extLst>
          </p:cNvPr>
          <p:cNvGrpSpPr/>
          <p:nvPr/>
        </p:nvGrpSpPr>
        <p:grpSpPr>
          <a:xfrm>
            <a:off x="1661695" y="5889305"/>
            <a:ext cx="8628461" cy="613122"/>
            <a:chOff x="1569454" y="6021642"/>
            <a:chExt cx="8628461" cy="613122"/>
          </a:xfrm>
        </p:grpSpPr>
        <p:sp>
          <p:nvSpPr>
            <p:cNvPr id="30" name="矩形: 圆角 29">
              <a:extLst>
                <a:ext uri="{FF2B5EF4-FFF2-40B4-BE49-F238E27FC236}">
                  <a16:creationId xmlns:a16="http://schemas.microsoft.com/office/drawing/2014/main" id="{3B7CAFFA-8F82-4874-B8B2-5BE63056E695}"/>
                </a:ext>
              </a:extLst>
            </p:cNvPr>
            <p:cNvSpPr/>
            <p:nvPr/>
          </p:nvSpPr>
          <p:spPr>
            <a:xfrm>
              <a:off x="1569454" y="6021642"/>
              <a:ext cx="8628461" cy="613122"/>
            </a:xfrm>
            <a:prstGeom prst="round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7652C28B-4B7A-472C-98E4-D3319E1C6DEB}"/>
                    </a:ext>
                  </a:extLst>
                </p:cNvPr>
                <p:cNvSpPr/>
                <p:nvPr/>
              </p:nvSpPr>
              <p:spPr>
                <a:xfrm>
                  <a:off x="1808086" y="6129280"/>
                  <a:ext cx="8335680" cy="400110"/>
                </a:xfrm>
                <a:prstGeom prst="rect">
                  <a:avLst/>
                </a:prstGeom>
              </p:spPr>
              <p:txBody>
                <a:bodyPr wrap="none">
                  <a:spAutoFit/>
                </a:bodyPr>
                <a:lstStyle/>
                <a:p>
                  <a:r>
                    <a:rPr lang="zh-CN" altLang="en-US" sz="2000" dirty="0">
                      <a:ea typeface="微软雅黑" panose="020B0503020204020204" pitchFamily="34" charset="-122"/>
                    </a:rPr>
                    <a:t>若取</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=0, </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𝑚</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𝑚</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=0</m:t>
                      </m:r>
                    </m:oMath>
                  </a14:m>
                  <a:r>
                    <a:rPr lang="zh-CN" altLang="en-US" sz="2000" b="0" dirty="0">
                      <a:latin typeface="Cambria Math" panose="02040503050406030204" pitchFamily="18" charset="0"/>
                      <a:ea typeface="微软雅黑" panose="020B0503020204020204" pitchFamily="34" charset="-122"/>
                    </a:rPr>
                    <a:t>，对</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𝑚</m:t>
                          </m:r>
                        </m:e>
                        <m:sub>
                          <m:r>
                            <a:rPr lang="en-US" altLang="zh-CN" sz="2000" i="1">
                              <a:latin typeface="Cambria Math" panose="02040503050406030204" pitchFamily="18" charset="0"/>
                              <a:ea typeface="微软雅黑" panose="020B0503020204020204" pitchFamily="34" charset="-122"/>
                            </a:rPr>
                            <m:t>1</m:t>
                          </m:r>
                        </m:sub>
                      </m:sSub>
                    </m:oMath>
                  </a14:m>
                  <a:r>
                    <a:rPr lang="zh-CN" altLang="en-US" sz="2000" b="0" dirty="0">
                      <a:latin typeface="Cambria Math" panose="02040503050406030204" pitchFamily="18" charset="0"/>
                      <a:ea typeface="微软雅黑" panose="020B0503020204020204" pitchFamily="34" charset="-122"/>
                    </a:rPr>
                    <a:t>、</a:t>
                  </a:r>
                  <a:r>
                    <a:rPr lang="en-US" altLang="zh-CN" sz="2000" dirty="0">
                      <a:ea typeface="微软雅黑" panose="020B0503020204020204" pitchFamily="3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𝑚</m:t>
                          </m:r>
                        </m:e>
                        <m:sub>
                          <m:r>
                            <a:rPr lang="en-US" altLang="zh-CN" sz="2000" i="1">
                              <a:latin typeface="Cambria Math" panose="02040503050406030204" pitchFamily="18" charset="0"/>
                              <a:ea typeface="微软雅黑" panose="020B0503020204020204" pitchFamily="34" charset="-122"/>
                            </a:rPr>
                            <m:t>2</m:t>
                          </m:r>
                        </m:sub>
                      </m:sSub>
                    </m:oMath>
                  </a14:m>
                  <a:r>
                    <a:rPr lang="zh-CN" altLang="en-US" sz="2000" b="0" dirty="0">
                      <a:latin typeface="Cambria Math" panose="02040503050406030204" pitchFamily="18" charset="0"/>
                      <a:ea typeface="微软雅黑" panose="020B0503020204020204" pitchFamily="34" charset="-122"/>
                    </a:rPr>
                    <a:t>分别加密，密文同态后</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𝑐</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=1</m:t>
                      </m:r>
                    </m:oMath>
                  </a14:m>
                  <a:endParaRPr lang="zh-CN" altLang="en-US" sz="2000" i="1" dirty="0">
                    <a:latin typeface="微软雅黑" panose="020B0503020204020204" pitchFamily="34" charset="-122"/>
                    <a:ea typeface="微软雅黑" panose="020B0503020204020204" pitchFamily="34" charset="-122"/>
                  </a:endParaRPr>
                </a:p>
              </p:txBody>
            </p:sp>
          </mc:Choice>
          <mc:Fallback xmlns="">
            <p:sp>
              <p:nvSpPr>
                <p:cNvPr id="28" name="矩形 27">
                  <a:extLst>
                    <a:ext uri="{FF2B5EF4-FFF2-40B4-BE49-F238E27FC236}">
                      <a16:creationId xmlns:a16="http://schemas.microsoft.com/office/drawing/2014/main" id="{7652C28B-4B7A-472C-98E4-D3319E1C6DEB}"/>
                    </a:ext>
                  </a:extLst>
                </p:cNvPr>
                <p:cNvSpPr>
                  <a:spLocks noRot="1" noChangeAspect="1" noMove="1" noResize="1" noEditPoints="1" noAdjustHandles="1" noChangeArrowheads="1" noChangeShapeType="1" noTextEdit="1"/>
                </p:cNvSpPr>
                <p:nvPr/>
              </p:nvSpPr>
              <p:spPr>
                <a:xfrm>
                  <a:off x="1808086" y="6129280"/>
                  <a:ext cx="8335680" cy="400110"/>
                </a:xfrm>
                <a:prstGeom prst="rect">
                  <a:avLst/>
                </a:prstGeom>
                <a:blipFill>
                  <a:blip r:embed="rId10"/>
                  <a:stretch>
                    <a:fillRect l="-805" t="-9231" b="-2769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765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P</a:t>
            </a:r>
            <a:r>
              <a:rPr lang="en-US" altLang="zh-CN" dirty="0"/>
              <a:t>reliminaries</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sp>
        <p:nvSpPr>
          <p:cNvPr id="3" name="矩形 2">
            <a:extLst>
              <a:ext uri="{FF2B5EF4-FFF2-40B4-BE49-F238E27FC236}">
                <a16:creationId xmlns:a16="http://schemas.microsoft.com/office/drawing/2014/main" id="{9826ABAD-A61F-47FC-BBD9-360169C30C52}"/>
              </a:ext>
            </a:extLst>
          </p:cNvPr>
          <p:cNvSpPr/>
          <p:nvPr/>
        </p:nvSpPr>
        <p:spPr>
          <a:xfrm>
            <a:off x="1261730" y="1575383"/>
            <a:ext cx="6096000" cy="461665"/>
          </a:xfrm>
          <a:prstGeom prst="rect">
            <a:avLst/>
          </a:prstGeom>
        </p:spPr>
        <p:txBody>
          <a:bodyPr>
            <a:spAutoFit/>
          </a:bodyPr>
          <a:lstStyle/>
          <a:p>
            <a:r>
              <a:rPr lang="en-US" altLang="zh-CN" sz="2400" i="1" dirty="0">
                <a:solidFill>
                  <a:srgbClr val="000000"/>
                </a:solidFill>
                <a:latin typeface="CMTI10"/>
              </a:rPr>
              <a:t>Cryptographic Accumulators</a:t>
            </a:r>
            <a:endParaRPr lang="zh-CN" altLang="en-US" sz="2400" dirty="0"/>
          </a:p>
        </p:txBody>
      </p:sp>
      <p:pic>
        <p:nvPicPr>
          <p:cNvPr id="4" name="图片 3">
            <a:extLst>
              <a:ext uri="{FF2B5EF4-FFF2-40B4-BE49-F238E27FC236}">
                <a16:creationId xmlns:a16="http://schemas.microsoft.com/office/drawing/2014/main" id="{ECE188C7-D698-4ECC-A1F6-17E16134BED8}"/>
              </a:ext>
            </a:extLst>
          </p:cNvPr>
          <p:cNvPicPr>
            <a:picLocks noChangeAspect="1"/>
          </p:cNvPicPr>
          <p:nvPr/>
        </p:nvPicPr>
        <p:blipFill>
          <a:blip r:embed="rId4"/>
          <a:stretch>
            <a:fillRect/>
          </a:stretch>
        </p:blipFill>
        <p:spPr>
          <a:xfrm>
            <a:off x="1445755" y="2348045"/>
            <a:ext cx="9300490" cy="3547890"/>
          </a:xfrm>
          <a:prstGeom prst="rect">
            <a:avLst/>
          </a:prstGeom>
        </p:spPr>
      </p:pic>
    </p:spTree>
    <p:extLst>
      <p:ext uri="{BB962C8B-B14F-4D97-AF65-F5344CB8AC3E}">
        <p14:creationId xmlns:p14="http://schemas.microsoft.com/office/powerpoint/2010/main" val="177006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err="1"/>
              <a:t>M</a:t>
            </a:r>
            <a:r>
              <a:rPr lang="en-US" altLang="zh-CN" dirty="0" err="1"/>
              <a:t>iniLedger</a:t>
            </a:r>
            <a:r>
              <a:rPr lang="en-US" altLang="zh-CN" dirty="0"/>
              <a:t> Model</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pic>
        <p:nvPicPr>
          <p:cNvPr id="3" name="图片 2">
            <a:extLst>
              <a:ext uri="{FF2B5EF4-FFF2-40B4-BE49-F238E27FC236}">
                <a16:creationId xmlns:a16="http://schemas.microsoft.com/office/drawing/2014/main" id="{B0A0F740-1833-4D2E-A449-B1F513F59A33}"/>
              </a:ext>
            </a:extLst>
          </p:cNvPr>
          <p:cNvPicPr>
            <a:picLocks noChangeAspect="1"/>
          </p:cNvPicPr>
          <p:nvPr/>
        </p:nvPicPr>
        <p:blipFill>
          <a:blip r:embed="rId4"/>
          <a:stretch>
            <a:fillRect/>
          </a:stretch>
        </p:blipFill>
        <p:spPr>
          <a:xfrm>
            <a:off x="806752" y="1824730"/>
            <a:ext cx="10248104" cy="3519813"/>
          </a:xfrm>
          <a:prstGeom prst="rect">
            <a:avLst/>
          </a:prstGeom>
        </p:spPr>
      </p:pic>
      <p:sp>
        <p:nvSpPr>
          <p:cNvPr id="5" name="Content Placeholder 2">
            <a:extLst>
              <a:ext uri="{FF2B5EF4-FFF2-40B4-BE49-F238E27FC236}">
                <a16:creationId xmlns:a16="http://schemas.microsoft.com/office/drawing/2014/main" id="{AE2438AA-131D-41EF-92D2-857DC38FD608}"/>
              </a:ext>
            </a:extLst>
          </p:cNvPr>
          <p:cNvSpPr>
            <a:spLocks noGrp="1"/>
          </p:cNvSpPr>
          <p:nvPr>
            <p:ph idx="1"/>
          </p:nvPr>
        </p:nvSpPr>
        <p:spPr>
          <a:xfrm>
            <a:off x="1451581" y="5448338"/>
            <a:ext cx="5247602" cy="1208667"/>
          </a:xfrm>
        </p:spPr>
        <p:txBody>
          <a:bodyPr>
            <a:normAutofit lnSpcReduction="10000"/>
          </a:bodyPr>
          <a:lstStyle/>
          <a:p>
            <a:pPr marL="342900" indent="-342900">
              <a:lnSpc>
                <a:spcPct val="100000"/>
              </a:lnSpc>
              <a:buAutoNum type="arabicPeriod"/>
            </a:pPr>
            <a:r>
              <a:rPr lang="zh-CN" altLang="en-US" sz="2000" dirty="0">
                <a:latin typeface="微软雅黑" panose="020B0503020204020204" pitchFamily="34" charset="-122"/>
                <a:ea typeface="微软雅黑" panose="020B0503020204020204" pitchFamily="34" charset="-122"/>
              </a:rPr>
              <a:t>银行读取链上用于生成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裁剪交易的数据</a:t>
            </a:r>
            <a:endParaRPr lang="en-US" altLang="zh-CN" sz="2000" dirty="0">
              <a:latin typeface="微软雅黑" panose="020B0503020204020204" pitchFamily="34" charset="-122"/>
              <a:ea typeface="微软雅黑" panose="020B0503020204020204" pitchFamily="34" charset="-122"/>
            </a:endParaRPr>
          </a:p>
          <a:p>
            <a:pPr marL="342900" indent="-342900">
              <a:lnSpc>
                <a:spcPct val="100000"/>
              </a:lnSpc>
              <a:buAutoNum type="arabicPeriod"/>
            </a:pPr>
            <a:r>
              <a:rPr lang="zh-CN" altLang="en-US" sz="2000" dirty="0">
                <a:latin typeface="微软雅黑" panose="020B0503020204020204" pitchFamily="34" charset="-122"/>
                <a:ea typeface="微软雅黑" panose="020B0503020204020204" pitchFamily="34" charset="-122"/>
              </a:rPr>
              <a:t>银行创建新交易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裁剪旧交易，节点共识</a:t>
            </a:r>
            <a:endParaRPr lang="en-US" altLang="zh-CN" sz="2000" dirty="0">
              <a:latin typeface="微软雅黑" panose="020B0503020204020204" pitchFamily="34" charset="-122"/>
              <a:ea typeface="微软雅黑" panose="020B0503020204020204" pitchFamily="34" charset="-122"/>
            </a:endParaRPr>
          </a:p>
          <a:p>
            <a:pPr marL="342900" indent="-342900">
              <a:lnSpc>
                <a:spcPct val="100000"/>
              </a:lnSpc>
              <a:buAutoNum type="arabicPeriod"/>
            </a:pPr>
            <a:r>
              <a:rPr lang="zh-CN" altLang="en-US" sz="2000" dirty="0">
                <a:latin typeface="微软雅黑" panose="020B0503020204020204" pitchFamily="34" charset="-122"/>
                <a:ea typeface="微软雅黑" panose="020B0503020204020204" pitchFamily="34" charset="-122"/>
              </a:rPr>
              <a:t>共识数据上链</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1800" dirty="0">
              <a:latin typeface="微软雅黑" panose="020B0503020204020204" pitchFamily="34" charset="-122"/>
              <a:ea typeface="微软雅黑" panose="020B0503020204020204" pitchFamily="34" charset="-122"/>
            </a:endParaRPr>
          </a:p>
          <a:p>
            <a:pPr marL="342900" indent="-342900">
              <a:buAutoNum type="arabicPeriod"/>
            </a:pPr>
            <a:endParaRPr lang="en-US" sz="1800" dirty="0">
              <a:latin typeface="微软雅黑" panose="020B0503020204020204" pitchFamily="34" charset="-122"/>
              <a:ea typeface="微软雅黑" panose="020B0503020204020204" pitchFamily="34" charset="-122"/>
            </a:endParaRPr>
          </a:p>
        </p:txBody>
      </p:sp>
      <p:sp>
        <p:nvSpPr>
          <p:cNvPr id="6" name="Content Placeholder 2">
            <a:extLst>
              <a:ext uri="{FF2B5EF4-FFF2-40B4-BE49-F238E27FC236}">
                <a16:creationId xmlns:a16="http://schemas.microsoft.com/office/drawing/2014/main" id="{B870E02B-A7DB-4FB5-8BCC-CDDFFD02B1D3}"/>
              </a:ext>
            </a:extLst>
          </p:cNvPr>
          <p:cNvSpPr txBox="1">
            <a:spLocks/>
          </p:cNvSpPr>
          <p:nvPr/>
        </p:nvSpPr>
        <p:spPr>
          <a:xfrm>
            <a:off x="6971464" y="5417810"/>
            <a:ext cx="3836332" cy="1208667"/>
          </a:xfrm>
          <a:prstGeom prst="rect">
            <a:avLst/>
          </a:prstGeom>
        </p:spPr>
        <p:txBody>
          <a:bodyPr vert="horz" lIns="91440" tIns="45720" rIns="91440" bIns="45720" rtlCol="0" anchor="t">
            <a:normAutofit/>
          </a:bodyPr>
          <a:lstStyle>
            <a:lvl1pPr marL="228589" indent="-228589" algn="l" defTabSz="914354"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rgbClr val="454545"/>
                </a:solidFill>
                <a:effectLst/>
                <a:latin typeface="+mn-lt"/>
                <a:ea typeface="+mn-ea"/>
                <a:cs typeface="+mn-cs"/>
              </a:defRPr>
            </a:lvl1pPr>
            <a:lvl2pPr marL="68576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2000" kern="1200" cap="none" baseline="0">
                <a:solidFill>
                  <a:srgbClr val="454545"/>
                </a:solidFill>
                <a:effectLst/>
                <a:latin typeface="+mn-lt"/>
                <a:ea typeface="+mn-ea"/>
                <a:cs typeface="+mn-cs"/>
              </a:defRPr>
            </a:lvl2pPr>
            <a:lvl3pPr marL="114294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800" kern="1200">
                <a:solidFill>
                  <a:srgbClr val="454545"/>
                </a:solidFill>
                <a:effectLst/>
                <a:latin typeface="+mn-lt"/>
                <a:ea typeface="+mn-ea"/>
                <a:cs typeface="+mn-cs"/>
              </a:defRPr>
            </a:lvl3pPr>
            <a:lvl4pPr marL="1600120"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rgbClr val="454545"/>
                </a:solidFill>
                <a:effectLst/>
                <a:latin typeface="+mn-lt"/>
                <a:ea typeface="+mn-ea"/>
                <a:cs typeface="+mn-cs"/>
              </a:defRPr>
            </a:lvl4pPr>
            <a:lvl5pPr marL="2057298"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400" kern="1200">
                <a:solidFill>
                  <a:srgbClr val="454545"/>
                </a:solidFill>
                <a:effectLst/>
                <a:latin typeface="+mn-lt"/>
                <a:ea typeface="+mn-ea"/>
                <a:cs typeface="+mn-cs"/>
              </a:defRPr>
            </a:lvl5pPr>
            <a:lvl6pPr marL="2514474"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65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829"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00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buAutoNum type="arabicPeriod" startAt="4"/>
            </a:pPr>
            <a:r>
              <a:rPr lang="zh-CN" altLang="en-US" sz="2000" dirty="0">
                <a:latin typeface="微软雅黑" panose="020B0503020204020204" pitchFamily="34" charset="-122"/>
                <a:ea typeface="微软雅黑" panose="020B0503020204020204" pitchFamily="34" charset="-122"/>
              </a:rPr>
              <a:t>对链上数据审计</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startAt="4"/>
            </a:pPr>
            <a:r>
              <a:rPr lang="zh-CN" altLang="en-US" sz="2000" dirty="0">
                <a:latin typeface="微软雅黑" panose="020B0503020204020204" pitchFamily="34" charset="-122"/>
                <a:ea typeface="微软雅黑" panose="020B0503020204020204" pitchFamily="34" charset="-122"/>
              </a:rPr>
              <a:t>对链下裁剪数据审计</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AutoNum type="arabicPeriod"/>
            </a:pPr>
            <a:endParaRPr lang="en-US" sz="2000" dirty="0">
              <a:latin typeface="微软雅黑" panose="020B0503020204020204" pitchFamily="34" charset="-122"/>
              <a:ea typeface="微软雅黑" panose="020B0503020204020204" pitchFamily="34" charset="-122"/>
            </a:endParaRPr>
          </a:p>
        </p:txBody>
      </p:sp>
      <p:sp>
        <p:nvSpPr>
          <p:cNvPr id="7" name="Content Placeholder 2">
            <a:extLst>
              <a:ext uri="{FF2B5EF4-FFF2-40B4-BE49-F238E27FC236}">
                <a16:creationId xmlns:a16="http://schemas.microsoft.com/office/drawing/2014/main" id="{0938DD3C-2EE5-48BA-A4B8-9F069CEFA081}"/>
              </a:ext>
            </a:extLst>
          </p:cNvPr>
          <p:cNvSpPr txBox="1">
            <a:spLocks/>
          </p:cNvSpPr>
          <p:nvPr/>
        </p:nvSpPr>
        <p:spPr>
          <a:xfrm>
            <a:off x="9053935" y="2116680"/>
            <a:ext cx="2611885" cy="1955867"/>
          </a:xfrm>
          <a:prstGeom prst="rect">
            <a:avLst/>
          </a:prstGeom>
        </p:spPr>
        <p:txBody>
          <a:bodyPr vert="horz" lIns="91440" tIns="45720" rIns="91440" bIns="45720" rtlCol="0" anchor="t">
            <a:normAutofit/>
          </a:bodyPr>
          <a:lstStyle>
            <a:lvl1pPr marL="228589" indent="-228589" algn="l" defTabSz="914354"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rgbClr val="454545"/>
                </a:solidFill>
                <a:effectLst/>
                <a:latin typeface="+mn-lt"/>
                <a:ea typeface="+mn-ea"/>
                <a:cs typeface="+mn-cs"/>
              </a:defRPr>
            </a:lvl1pPr>
            <a:lvl2pPr marL="68576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2000" kern="1200" cap="none" baseline="0">
                <a:solidFill>
                  <a:srgbClr val="454545"/>
                </a:solidFill>
                <a:effectLst/>
                <a:latin typeface="+mn-lt"/>
                <a:ea typeface="+mn-ea"/>
                <a:cs typeface="+mn-cs"/>
              </a:defRPr>
            </a:lvl2pPr>
            <a:lvl3pPr marL="114294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800" kern="1200">
                <a:solidFill>
                  <a:srgbClr val="454545"/>
                </a:solidFill>
                <a:effectLst/>
                <a:latin typeface="+mn-lt"/>
                <a:ea typeface="+mn-ea"/>
                <a:cs typeface="+mn-cs"/>
              </a:defRPr>
            </a:lvl3pPr>
            <a:lvl4pPr marL="1600120"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rgbClr val="454545"/>
                </a:solidFill>
                <a:effectLst/>
                <a:latin typeface="+mn-lt"/>
                <a:ea typeface="+mn-ea"/>
                <a:cs typeface="+mn-cs"/>
              </a:defRPr>
            </a:lvl4pPr>
            <a:lvl5pPr marL="2057298"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400" kern="1200">
                <a:solidFill>
                  <a:srgbClr val="454545"/>
                </a:solidFill>
                <a:effectLst/>
                <a:latin typeface="+mn-lt"/>
                <a:ea typeface="+mn-ea"/>
                <a:cs typeface="+mn-cs"/>
              </a:defRPr>
            </a:lvl5pPr>
            <a:lvl6pPr marL="2514474"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652"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829"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006" indent="-228589" algn="l" defTabSz="914354"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1800" dirty="0">
                <a:latin typeface="微软雅黑" panose="020B0503020204020204" pitchFamily="34" charset="-122"/>
                <a:ea typeface="微软雅黑" panose="020B0503020204020204" pitchFamily="34" charset="-122"/>
              </a:rPr>
              <a:t>可信第三方（初始化）</a:t>
            </a: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a:latin typeface="微软雅黑" panose="020B0503020204020204" pitchFamily="34" charset="-122"/>
                <a:ea typeface="微软雅黑" panose="020B0503020204020204" pitchFamily="34" charset="-122"/>
              </a:rPr>
              <a:t>银行</a:t>
            </a: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a:latin typeface="微软雅黑" panose="020B0503020204020204" pitchFamily="34" charset="-122"/>
                <a:ea typeface="微软雅黑" panose="020B0503020204020204" pitchFamily="34" charset="-122"/>
              </a:rPr>
              <a:t>共识节点</a:t>
            </a: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a:latin typeface="微软雅黑" panose="020B0503020204020204" pitchFamily="34" charset="-122"/>
                <a:ea typeface="微软雅黑" panose="020B0503020204020204" pitchFamily="34" charset="-122"/>
              </a:rPr>
              <a:t>审计者</a:t>
            </a:r>
            <a:endParaRPr lang="en-US" altLang="zh-CN" sz="1800" dirty="0">
              <a:latin typeface="微软雅黑" panose="020B0503020204020204" pitchFamily="34" charset="-122"/>
              <a:ea typeface="微软雅黑" panose="020B0503020204020204" pitchFamily="34" charset="-122"/>
            </a:endParaRPr>
          </a:p>
          <a:p>
            <a:pPr marL="0" indent="0">
              <a:buNone/>
            </a:pP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55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dirty="0" err="1"/>
              <a:t>MiniLedger</a:t>
            </a:r>
            <a:r>
              <a:rPr lang="en-US" dirty="0"/>
              <a:t> C</a:t>
            </a:r>
            <a:r>
              <a:rPr lang="en-US" altLang="zh-CN" dirty="0"/>
              <a:t>onstruction</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pic>
        <p:nvPicPr>
          <p:cNvPr id="3" name="图片 2">
            <a:extLst>
              <a:ext uri="{FF2B5EF4-FFF2-40B4-BE49-F238E27FC236}">
                <a16:creationId xmlns:a16="http://schemas.microsoft.com/office/drawing/2014/main" id="{CBDC36F8-B316-4574-827A-1C9DD72C766A}"/>
              </a:ext>
            </a:extLst>
          </p:cNvPr>
          <p:cNvPicPr>
            <a:picLocks noChangeAspect="1"/>
          </p:cNvPicPr>
          <p:nvPr/>
        </p:nvPicPr>
        <p:blipFill>
          <a:blip r:embed="rId4"/>
          <a:stretch>
            <a:fillRect/>
          </a:stretch>
        </p:blipFill>
        <p:spPr>
          <a:xfrm>
            <a:off x="932589" y="2317941"/>
            <a:ext cx="10326822" cy="2222118"/>
          </a:xfrm>
          <a:prstGeom prst="rect">
            <a:avLst/>
          </a:prstGeom>
        </p:spPr>
      </p:pic>
    </p:spTree>
    <p:extLst>
      <p:ext uri="{BB962C8B-B14F-4D97-AF65-F5344CB8AC3E}">
        <p14:creationId xmlns:p14="http://schemas.microsoft.com/office/powerpoint/2010/main" val="370344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altLang="zh-CN" dirty="0"/>
              <a:t>Setup </a:t>
            </a:r>
            <a:endParaRPr lang="en-US" dirty="0"/>
          </a:p>
        </p:txBody>
      </p:sp>
      <p:pic>
        <p:nvPicPr>
          <p:cNvPr id="4" name="图片 3">
            <a:extLst>
              <a:ext uri="{FF2B5EF4-FFF2-40B4-BE49-F238E27FC236}">
                <a16:creationId xmlns:a16="http://schemas.microsoft.com/office/drawing/2014/main" id="{5C120FB2-3964-4F6F-B997-E67419B761E7}"/>
              </a:ext>
            </a:extLst>
          </p:cNvPr>
          <p:cNvPicPr>
            <a:picLocks noChangeAspect="1"/>
          </p:cNvPicPr>
          <p:nvPr/>
        </p:nvPicPr>
        <p:blipFill>
          <a:blip r:embed="rId3"/>
          <a:stretch>
            <a:fillRect/>
          </a:stretch>
        </p:blipFill>
        <p:spPr>
          <a:xfrm>
            <a:off x="1451581" y="2531826"/>
            <a:ext cx="9411110" cy="4130114"/>
          </a:xfrm>
          <a:prstGeom prst="rect">
            <a:avLst/>
          </a:prstGeom>
        </p:spPr>
      </p:pic>
      <p:pic>
        <p:nvPicPr>
          <p:cNvPr id="5" name="图片 4">
            <a:extLst>
              <a:ext uri="{FF2B5EF4-FFF2-40B4-BE49-F238E27FC236}">
                <a16:creationId xmlns:a16="http://schemas.microsoft.com/office/drawing/2014/main" id="{48CD4BC8-0EB5-44E3-A8E9-16C28704A563}"/>
              </a:ext>
            </a:extLst>
          </p:cNvPr>
          <p:cNvPicPr>
            <a:picLocks noChangeAspect="1"/>
          </p:cNvPicPr>
          <p:nvPr/>
        </p:nvPicPr>
        <p:blipFill>
          <a:blip r:embed="rId4"/>
          <a:stretch>
            <a:fillRect/>
          </a:stretch>
        </p:blipFill>
        <p:spPr>
          <a:xfrm>
            <a:off x="5820879" y="6311012"/>
            <a:ext cx="5041812" cy="350928"/>
          </a:xfrm>
          <a:prstGeom prst="rect">
            <a:avLst/>
          </a:prstGeom>
        </p:spPr>
      </p:pic>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extLst>
                  <p:ext uri="{D42A27DB-BD31-4B8C-83A1-F6EECF244321}">
                    <p14:modId xmlns:p14="http://schemas.microsoft.com/office/powerpoint/2010/main" val="1534533390"/>
                  </p:ext>
                </p:extLst>
              </p:nvPr>
            </p:nvGraphicFramePr>
            <p:xfrm>
              <a:off x="2189218" y="1482589"/>
              <a:ext cx="8128000" cy="80511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69260">
                      <a:extLst>
                        <a:ext uri="{9D8B030D-6E8A-4147-A177-3AD203B41FA5}">
                          <a16:colId xmlns:a16="http://schemas.microsoft.com/office/drawing/2014/main" val="870742739"/>
                        </a:ext>
                      </a:extLst>
                    </a:gridCol>
                    <a:gridCol w="166695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70840">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r>
                            <a:rPr lang="en-US" altLang="zh-CN" dirty="0"/>
                            <a:t>($50)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70840">
                    <a:tc>
                      <a:txBody>
                        <a:bodyPr/>
                        <a:lstStyle/>
                        <a:p>
                          <a:r>
                            <a:rPr lang="en-US" altLang="zh-CN" dirty="0" err="1"/>
                            <a:t>tx</a:t>
                          </a:r>
                          <a:r>
                            <a:rPr lang="en-US" altLang="zh-CN" dirty="0"/>
                            <a:t>(</a:t>
                          </a:r>
                          <a:r>
                            <a:rPr lang="en-US" altLang="zh-CN" dirty="0" err="1"/>
                            <a:t>init</a:t>
                          </a:r>
                          <a:r>
                            <a:rPr lang="en-US" altLang="zh-CN" dirty="0"/>
                            <a:t>)</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(01)</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(01)</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 </m:t>
                              </m:r>
                            </m:oMath>
                          </a14:m>
                          <a:endParaRPr lang="zh-CN" altLang="en-US" dirty="0">
                            <a:solidFill>
                              <a:srgbClr val="FF0000"/>
                            </a:solidFill>
                          </a:endParaRPr>
                        </a:p>
                      </a:txBody>
                      <a:tcPr/>
                    </a:tc>
                    <a:tc>
                      <a:txBody>
                        <a:bodyPr/>
                        <a:lstStyle/>
                        <a:p>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(02)</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(02)</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(03)</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(03)</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(04)</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(04)</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 </m:t>
                              </m:r>
                            </m:oMath>
                          </a14:m>
                          <a:endParaRPr lang="zh-CN" altLang="en-US" dirty="0"/>
                        </a:p>
                      </a:txBody>
                      <a:tcPr/>
                    </a:tc>
                    <a:extLst>
                      <a:ext uri="{0D108BD9-81ED-4DB2-BD59-A6C34878D82A}">
                        <a16:rowId xmlns:a16="http://schemas.microsoft.com/office/drawing/2014/main" val="2092451887"/>
                      </a:ext>
                    </a:extLst>
                  </a:tr>
                </a:tbl>
              </a:graphicData>
            </a:graphic>
          </p:graphicFrame>
        </mc:Choice>
        <mc:Fallback>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extLst>
                  <p:ext uri="{D42A27DB-BD31-4B8C-83A1-F6EECF244321}">
                    <p14:modId xmlns:p14="http://schemas.microsoft.com/office/powerpoint/2010/main" val="1534533390"/>
                  </p:ext>
                </p:extLst>
              </p:nvPr>
            </p:nvGraphicFramePr>
            <p:xfrm>
              <a:off x="2189218" y="1482589"/>
              <a:ext cx="8128000" cy="80511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69260">
                      <a:extLst>
                        <a:ext uri="{9D8B030D-6E8A-4147-A177-3AD203B41FA5}">
                          <a16:colId xmlns:a16="http://schemas.microsoft.com/office/drawing/2014/main" val="870742739"/>
                        </a:ext>
                      </a:extLst>
                    </a:gridCol>
                    <a:gridCol w="166695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70840">
                    <a:tc>
                      <a:txBody>
                        <a:bodyPr/>
                        <a:lstStyle/>
                        <a:p>
                          <a:endParaRPr lang="zh-CN" altLang="en-US" dirty="0"/>
                        </a:p>
                      </a:txBody>
                      <a:tcPr/>
                    </a:tc>
                    <a:tc>
                      <a:txBody>
                        <a:bodyPr/>
                        <a:lstStyle/>
                        <a:p>
                          <a:endParaRPr lang="zh-CN"/>
                        </a:p>
                      </a:txBody>
                      <a:tcPr>
                        <a:blipFill>
                          <a:blip r:embed="rId5"/>
                          <a:stretch>
                            <a:fillRect l="-49191" t="-8197" r="-284142" b="-139344"/>
                          </a:stretch>
                        </a:blipFill>
                      </a:tcPr>
                    </a:tc>
                    <a:tc>
                      <a:txBody>
                        <a:bodyPr/>
                        <a:lstStyle/>
                        <a:p>
                          <a:endParaRPr lang="zh-CN"/>
                        </a:p>
                      </a:txBody>
                      <a:tcPr>
                        <a:blipFill>
                          <a:blip r:embed="rId5"/>
                          <a:stretch>
                            <a:fillRect l="-150163" t="-8197" r="-185993" b="-139344"/>
                          </a:stretch>
                        </a:blipFill>
                      </a:tcPr>
                    </a:tc>
                    <a:tc>
                      <a:txBody>
                        <a:bodyPr/>
                        <a:lstStyle/>
                        <a:p>
                          <a:endParaRPr lang="zh-CN"/>
                        </a:p>
                      </a:txBody>
                      <a:tcPr>
                        <a:blipFill>
                          <a:blip r:embed="rId5"/>
                          <a:stretch>
                            <a:fillRect l="-280292" t="-8197" r="-108394" b="-139344"/>
                          </a:stretch>
                        </a:blipFill>
                      </a:tcPr>
                    </a:tc>
                    <a:tc>
                      <a:txBody>
                        <a:bodyPr/>
                        <a:lstStyle/>
                        <a:p>
                          <a:endParaRPr lang="zh-CN"/>
                        </a:p>
                      </a:txBody>
                      <a:tcPr>
                        <a:blipFill>
                          <a:blip r:embed="rId5"/>
                          <a:stretch>
                            <a:fillRect l="-355631" t="-8197" r="-1365" b="-139344"/>
                          </a:stretch>
                        </a:blipFill>
                      </a:tcPr>
                    </a:tc>
                    <a:extLst>
                      <a:ext uri="{0D108BD9-81ED-4DB2-BD59-A6C34878D82A}">
                        <a16:rowId xmlns:a16="http://schemas.microsoft.com/office/drawing/2014/main" val="567151437"/>
                      </a:ext>
                    </a:extLst>
                  </a:tr>
                  <a:tr h="434277">
                    <a:tc>
                      <a:txBody>
                        <a:bodyPr/>
                        <a:lstStyle/>
                        <a:p>
                          <a:r>
                            <a:rPr lang="en-US" altLang="zh-CN" dirty="0" err="1"/>
                            <a:t>tx</a:t>
                          </a:r>
                          <a:r>
                            <a:rPr lang="en-US" altLang="zh-CN" dirty="0"/>
                            <a:t>(</a:t>
                          </a:r>
                          <a:r>
                            <a:rPr lang="en-US" altLang="zh-CN" dirty="0" err="1"/>
                            <a:t>init</a:t>
                          </a:r>
                          <a:r>
                            <a:rPr lang="en-US" altLang="zh-CN" dirty="0"/>
                            <a:t>)</a:t>
                          </a:r>
                          <a:endParaRPr lang="zh-CN" altLang="en-US" dirty="0"/>
                        </a:p>
                      </a:txBody>
                      <a:tcPr/>
                    </a:tc>
                    <a:tc>
                      <a:txBody>
                        <a:bodyPr/>
                        <a:lstStyle/>
                        <a:p>
                          <a:endParaRPr lang="zh-CN"/>
                        </a:p>
                      </a:txBody>
                      <a:tcPr>
                        <a:blipFill>
                          <a:blip r:embed="rId5"/>
                          <a:stretch>
                            <a:fillRect l="-49191" t="-91667" r="-284142" b="-18056"/>
                          </a:stretch>
                        </a:blipFill>
                      </a:tcPr>
                    </a:tc>
                    <a:tc>
                      <a:txBody>
                        <a:bodyPr/>
                        <a:lstStyle/>
                        <a:p>
                          <a:endParaRPr lang="zh-CN"/>
                        </a:p>
                      </a:txBody>
                      <a:tcPr>
                        <a:blipFill>
                          <a:blip r:embed="rId5"/>
                          <a:stretch>
                            <a:fillRect l="-150163" t="-91667" r="-185993" b="-18056"/>
                          </a:stretch>
                        </a:blipFill>
                      </a:tcPr>
                    </a:tc>
                    <a:tc>
                      <a:txBody>
                        <a:bodyPr/>
                        <a:lstStyle/>
                        <a:p>
                          <a:endParaRPr lang="zh-CN"/>
                        </a:p>
                      </a:txBody>
                      <a:tcPr>
                        <a:blipFill>
                          <a:blip r:embed="rId5"/>
                          <a:stretch>
                            <a:fillRect l="-280292" t="-91667" r="-108394" b="-18056"/>
                          </a:stretch>
                        </a:blipFill>
                      </a:tcPr>
                    </a:tc>
                    <a:tc>
                      <a:txBody>
                        <a:bodyPr/>
                        <a:lstStyle/>
                        <a:p>
                          <a:endParaRPr lang="zh-CN"/>
                        </a:p>
                      </a:txBody>
                      <a:tcPr>
                        <a:blipFill>
                          <a:blip r:embed="rId5"/>
                          <a:stretch>
                            <a:fillRect l="-355631" t="-91667" r="-1365" b="-18056"/>
                          </a:stretch>
                        </a:blipFill>
                      </a:tcPr>
                    </a:tc>
                    <a:extLst>
                      <a:ext uri="{0D108BD9-81ED-4DB2-BD59-A6C34878D82A}">
                        <a16:rowId xmlns:a16="http://schemas.microsoft.com/office/drawing/2014/main" val="2092451887"/>
                      </a:ext>
                    </a:extLst>
                  </a:tr>
                </a:tbl>
              </a:graphicData>
            </a:graphic>
          </p:graphicFrame>
        </mc:Fallback>
      </mc:AlternateContent>
    </p:spTree>
    <p:extLst>
      <p:ext uri="{BB962C8B-B14F-4D97-AF65-F5344CB8AC3E}">
        <p14:creationId xmlns:p14="http://schemas.microsoft.com/office/powerpoint/2010/main" val="319264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altLang="zh-CN" dirty="0"/>
              <a:t>Transaction Creation </a:t>
            </a:r>
            <a:endParaRPr lang="en-US" dirty="0"/>
          </a:p>
        </p:txBody>
      </p:sp>
      <p:pic>
        <p:nvPicPr>
          <p:cNvPr id="7" name="图片 6">
            <a:extLst>
              <a:ext uri="{FF2B5EF4-FFF2-40B4-BE49-F238E27FC236}">
                <a16:creationId xmlns:a16="http://schemas.microsoft.com/office/drawing/2014/main" id="{6FB5ED80-75C8-45D3-88D0-3895B25DCC97}"/>
              </a:ext>
            </a:extLst>
          </p:cNvPr>
          <p:cNvPicPr>
            <a:picLocks noChangeAspect="1"/>
          </p:cNvPicPr>
          <p:nvPr/>
        </p:nvPicPr>
        <p:blipFill>
          <a:blip r:embed="rId3"/>
          <a:stretch>
            <a:fillRect/>
          </a:stretch>
        </p:blipFill>
        <p:spPr>
          <a:xfrm>
            <a:off x="1794256" y="1467988"/>
            <a:ext cx="8370022" cy="3609025"/>
          </a:xfrm>
          <a:prstGeom prst="rect">
            <a:avLst/>
          </a:prstGeom>
        </p:spPr>
      </p:pic>
      <p:pic>
        <p:nvPicPr>
          <p:cNvPr id="8" name="图片 7">
            <a:extLst>
              <a:ext uri="{FF2B5EF4-FFF2-40B4-BE49-F238E27FC236}">
                <a16:creationId xmlns:a16="http://schemas.microsoft.com/office/drawing/2014/main" id="{8B132F13-DB1E-4A1A-9B45-510FCF17FCFE}"/>
              </a:ext>
            </a:extLst>
          </p:cNvPr>
          <p:cNvPicPr>
            <a:picLocks noChangeAspect="1"/>
          </p:cNvPicPr>
          <p:nvPr/>
        </p:nvPicPr>
        <p:blipFill>
          <a:blip r:embed="rId4"/>
          <a:stretch>
            <a:fillRect/>
          </a:stretch>
        </p:blipFill>
        <p:spPr>
          <a:xfrm>
            <a:off x="1794257" y="5077013"/>
            <a:ext cx="8370021" cy="1175771"/>
          </a:xfrm>
          <a:prstGeom prst="rect">
            <a:avLst/>
          </a:prstGeom>
        </p:spPr>
      </p:pic>
      <p:pic>
        <p:nvPicPr>
          <p:cNvPr id="3" name="图片 2">
            <a:extLst>
              <a:ext uri="{FF2B5EF4-FFF2-40B4-BE49-F238E27FC236}">
                <a16:creationId xmlns:a16="http://schemas.microsoft.com/office/drawing/2014/main" id="{E8DDA66F-4C02-41A8-884C-59CA393ED8EB}"/>
              </a:ext>
            </a:extLst>
          </p:cNvPr>
          <p:cNvPicPr>
            <a:picLocks noChangeAspect="1"/>
          </p:cNvPicPr>
          <p:nvPr/>
        </p:nvPicPr>
        <p:blipFill>
          <a:blip r:embed="rId5"/>
          <a:stretch>
            <a:fillRect/>
          </a:stretch>
        </p:blipFill>
        <p:spPr>
          <a:xfrm>
            <a:off x="5979267" y="605216"/>
            <a:ext cx="5540469" cy="509906"/>
          </a:xfrm>
          <a:prstGeom prst="rect">
            <a:avLst/>
          </a:prstGeom>
        </p:spPr>
      </p:pic>
    </p:spTree>
    <p:extLst>
      <p:ext uri="{BB962C8B-B14F-4D97-AF65-F5344CB8AC3E}">
        <p14:creationId xmlns:p14="http://schemas.microsoft.com/office/powerpoint/2010/main" val="401165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altLang="zh-CN" dirty="0"/>
              <a:t>Transaction Creation </a:t>
            </a:r>
            <a:endParaRPr 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extLst>
                  <p:ext uri="{D42A27DB-BD31-4B8C-83A1-F6EECF244321}">
                    <p14:modId xmlns:p14="http://schemas.microsoft.com/office/powerpoint/2010/main" val="1105391767"/>
                  </p:ext>
                </p:extLst>
              </p:nvPr>
            </p:nvGraphicFramePr>
            <p:xfrm>
              <a:off x="2032000" y="2240935"/>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08265">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r>
                            <a:rPr lang="en-US" altLang="zh-CN" dirty="0"/>
                            <a:t>($50)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66011">
                    <a:tc>
                      <a:txBody>
                        <a:bodyPr/>
                        <a:lstStyle/>
                        <a:p>
                          <a:r>
                            <a:rPr lang="en-US" altLang="zh-CN" dirty="0" err="1"/>
                            <a:t>init</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(01)</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(01)</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 </m:t>
                              </m:r>
                            </m:oMath>
                          </a14:m>
                          <a:endParaRPr lang="zh-CN" altLang="en-US" dirty="0">
                            <a:solidFill>
                              <a:srgbClr val="FF0000"/>
                            </a:solidFill>
                          </a:endParaRPr>
                        </a:p>
                      </a:txBody>
                      <a:tcPr/>
                    </a:tc>
                    <a:tc>
                      <a:txBody>
                        <a:bodyPr/>
                        <a:lstStyle/>
                        <a:p>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(02)</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(02)</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(03)</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(03)</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(04)</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(04)</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 </m:t>
                              </m:r>
                            </m:oMath>
                          </a14:m>
                          <a:endParaRPr lang="zh-CN" altLang="en-US" dirty="0"/>
                        </a:p>
                      </a:txBody>
                      <a:tcPr/>
                    </a:tc>
                    <a:extLst>
                      <a:ext uri="{0D108BD9-81ED-4DB2-BD59-A6C34878D82A}">
                        <a16:rowId xmlns:a16="http://schemas.microsoft.com/office/drawing/2014/main" val="2092451887"/>
                      </a:ext>
                    </a:extLst>
                  </a:tr>
                  <a:tr h="1357703">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(11)</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90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11</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(12)</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3</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(13)</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(14)</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4</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(14)</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14</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14</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14</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14</m:t>
                                    </m:r>
                                  </m:sub>
                                </m:sSub>
                              </m:oMath>
                            </m:oMathPara>
                          </a14:m>
                          <a:endParaRPr lang="zh-CN" altLang="en-US" dirty="0"/>
                        </a:p>
                      </a:txBody>
                      <a:tcPr/>
                    </a:tc>
                    <a:extLst>
                      <a:ext uri="{0D108BD9-81ED-4DB2-BD59-A6C34878D82A}">
                        <a16:rowId xmlns:a16="http://schemas.microsoft.com/office/drawing/2014/main" val="3386648316"/>
                      </a:ext>
                    </a:extLst>
                  </a:tr>
                  <a:tr h="80708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altLang="zh-CN" dirty="0" smtClean="0">
                                    <a:solidFill>
                                      <a:schemeClr val="tx1"/>
                                    </a:solidFill>
                                  </a:rPr>
                                  <m:t>…</m:t>
                                </m:r>
                              </m:oMath>
                            </m:oMathPara>
                          </a14:m>
                          <a:endParaRPr lang="zh-CN" altLang="en-US" dirty="0">
                            <a:solidFill>
                              <a:schemeClr val="tx1"/>
                            </a:solidFill>
                          </a:endParaRPr>
                        </a:p>
                        <a:p>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Choice>
        <mc:Fallback xmlns="">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extLst>
                  <p:ext uri="{D42A27DB-BD31-4B8C-83A1-F6EECF244321}">
                    <p14:modId xmlns:p14="http://schemas.microsoft.com/office/powerpoint/2010/main" val="1105391767"/>
                  </p:ext>
                </p:extLst>
              </p:nvPr>
            </p:nvGraphicFramePr>
            <p:xfrm>
              <a:off x="2032000" y="2240935"/>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3"/>
                          <a:stretch>
                            <a:fillRect l="-49191" t="-8333" r="-284142" b="-785000"/>
                          </a:stretch>
                        </a:blipFill>
                      </a:tcPr>
                    </a:tc>
                    <a:tc>
                      <a:txBody>
                        <a:bodyPr/>
                        <a:lstStyle/>
                        <a:p>
                          <a:endParaRPr lang="zh-CN"/>
                        </a:p>
                      </a:txBody>
                      <a:tcPr>
                        <a:blipFill>
                          <a:blip r:embed="rId3"/>
                          <a:stretch>
                            <a:fillRect l="-155219" t="-8333" r="-195623" b="-785000"/>
                          </a:stretch>
                        </a:blipFill>
                      </a:tcPr>
                    </a:tc>
                    <a:tc>
                      <a:txBody>
                        <a:bodyPr/>
                        <a:lstStyle/>
                        <a:p>
                          <a:endParaRPr lang="zh-CN"/>
                        </a:p>
                      </a:txBody>
                      <a:tcPr>
                        <a:blipFill>
                          <a:blip r:embed="rId3"/>
                          <a:stretch>
                            <a:fillRect l="-266901" t="-8333" r="-104577" b="-785000"/>
                          </a:stretch>
                        </a:blipFill>
                      </a:tcPr>
                    </a:tc>
                    <a:tc>
                      <a:txBody>
                        <a:bodyPr/>
                        <a:lstStyle/>
                        <a:p>
                          <a:endParaRPr lang="zh-CN"/>
                        </a:p>
                      </a:txBody>
                      <a:tcPr>
                        <a:blipFill>
                          <a:blip r:embed="rId3"/>
                          <a:stretch>
                            <a:fillRect l="-355631" t="-8333" r="-1365" b="-785000"/>
                          </a:stretch>
                        </a:blipFill>
                      </a:tcPr>
                    </a:tc>
                    <a:extLst>
                      <a:ext uri="{0D108BD9-81ED-4DB2-BD59-A6C34878D82A}">
                        <a16:rowId xmlns:a16="http://schemas.microsoft.com/office/drawing/2014/main" val="567151437"/>
                      </a:ext>
                    </a:extLst>
                  </a:tr>
                  <a:tr h="434277">
                    <a:tc>
                      <a:txBody>
                        <a:bodyPr/>
                        <a:lstStyle/>
                        <a:p>
                          <a:pPr/>
                          <a:r>
                            <a:rPr lang="en-US" altLang="zh-CN" dirty="0" err="1"/>
                            <a:t>init</a:t>
                          </a:r>
                          <a:endParaRPr lang="zh-CN" altLang="en-US" dirty="0"/>
                        </a:p>
                      </a:txBody>
                      <a:tcPr/>
                    </a:tc>
                    <a:tc>
                      <a:txBody>
                        <a:bodyPr/>
                        <a:lstStyle/>
                        <a:p>
                          <a:endParaRPr lang="zh-CN"/>
                        </a:p>
                      </a:txBody>
                      <a:tcPr>
                        <a:blipFill>
                          <a:blip r:embed="rId3"/>
                          <a:stretch>
                            <a:fillRect l="-49191" t="-90278" r="-284142" b="-554167"/>
                          </a:stretch>
                        </a:blipFill>
                      </a:tcPr>
                    </a:tc>
                    <a:tc>
                      <a:txBody>
                        <a:bodyPr/>
                        <a:lstStyle/>
                        <a:p>
                          <a:endParaRPr lang="zh-CN"/>
                        </a:p>
                      </a:txBody>
                      <a:tcPr>
                        <a:blipFill>
                          <a:blip r:embed="rId3"/>
                          <a:stretch>
                            <a:fillRect l="-155219" t="-90278" r="-195623" b="-554167"/>
                          </a:stretch>
                        </a:blipFill>
                      </a:tcPr>
                    </a:tc>
                    <a:tc>
                      <a:txBody>
                        <a:bodyPr/>
                        <a:lstStyle/>
                        <a:p>
                          <a:endParaRPr lang="zh-CN"/>
                        </a:p>
                      </a:txBody>
                      <a:tcPr>
                        <a:blipFill>
                          <a:blip r:embed="rId3"/>
                          <a:stretch>
                            <a:fillRect l="-266901" t="-90278" r="-104577" b="-554167"/>
                          </a:stretch>
                        </a:blipFill>
                      </a:tcPr>
                    </a:tc>
                    <a:tc>
                      <a:txBody>
                        <a:bodyPr/>
                        <a:lstStyle/>
                        <a:p>
                          <a:endParaRPr lang="zh-CN"/>
                        </a:p>
                      </a:txBody>
                      <a:tcPr>
                        <a:blipFill>
                          <a:blip r:embed="rId3"/>
                          <a:stretch>
                            <a:fillRect l="-355631" t="-90278" r="-1365" b="-554167"/>
                          </a:stretch>
                        </a:blipFill>
                      </a:tcPr>
                    </a:tc>
                    <a:extLst>
                      <a:ext uri="{0D108BD9-81ED-4DB2-BD59-A6C34878D82A}">
                        <a16:rowId xmlns:a16="http://schemas.microsoft.com/office/drawing/2014/main" val="2092451887"/>
                      </a:ext>
                    </a:extLst>
                  </a:tr>
                  <a:tr h="1610932">
                    <a:tc>
                      <a:txBody>
                        <a:bodyPr/>
                        <a:lstStyle/>
                        <a:p>
                          <a:endParaRPr lang="zh-CN"/>
                        </a:p>
                      </a:txBody>
                      <a:tcPr>
                        <a:blipFill>
                          <a:blip r:embed="rId3"/>
                          <a:stretch>
                            <a:fillRect l="-662" t="-51894" r="-786093" b="-51136"/>
                          </a:stretch>
                        </a:blipFill>
                      </a:tcPr>
                    </a:tc>
                    <a:tc>
                      <a:txBody>
                        <a:bodyPr/>
                        <a:lstStyle/>
                        <a:p>
                          <a:endParaRPr lang="zh-CN"/>
                        </a:p>
                      </a:txBody>
                      <a:tcPr>
                        <a:blipFill>
                          <a:blip r:embed="rId3"/>
                          <a:stretch>
                            <a:fillRect l="-49191" t="-51894" r="-284142" b="-51136"/>
                          </a:stretch>
                        </a:blipFill>
                      </a:tcPr>
                    </a:tc>
                    <a:tc>
                      <a:txBody>
                        <a:bodyPr/>
                        <a:lstStyle/>
                        <a:p>
                          <a:endParaRPr lang="zh-CN"/>
                        </a:p>
                      </a:txBody>
                      <a:tcPr>
                        <a:blipFill>
                          <a:blip r:embed="rId3"/>
                          <a:stretch>
                            <a:fillRect l="-155219" t="-51894" r="-195623" b="-51136"/>
                          </a:stretch>
                        </a:blipFill>
                      </a:tcPr>
                    </a:tc>
                    <a:tc>
                      <a:txBody>
                        <a:bodyPr/>
                        <a:lstStyle/>
                        <a:p>
                          <a:endParaRPr lang="zh-CN"/>
                        </a:p>
                      </a:txBody>
                      <a:tcPr>
                        <a:blipFill>
                          <a:blip r:embed="rId3"/>
                          <a:stretch>
                            <a:fillRect l="-266901" t="-51894" r="-104577" b="-51136"/>
                          </a:stretch>
                        </a:blipFill>
                      </a:tcPr>
                    </a:tc>
                    <a:tc>
                      <a:txBody>
                        <a:bodyPr/>
                        <a:lstStyle/>
                        <a:p>
                          <a:endParaRPr lang="zh-CN"/>
                        </a:p>
                      </a:txBody>
                      <a:tcPr>
                        <a:blipFill>
                          <a:blip r:embed="rId3"/>
                          <a:stretch>
                            <a:fillRect l="-355631" t="-51894" r="-1365" b="-51136"/>
                          </a:stretch>
                        </a:blipFill>
                      </a:tcPr>
                    </a:tc>
                    <a:extLst>
                      <a:ext uri="{0D108BD9-81ED-4DB2-BD59-A6C34878D82A}">
                        <a16:rowId xmlns:a16="http://schemas.microsoft.com/office/drawing/2014/main" val="3386648316"/>
                      </a:ext>
                    </a:extLst>
                  </a:tr>
                  <a:tr h="807088">
                    <a:tc>
                      <a:txBody>
                        <a:bodyPr/>
                        <a:lstStyle/>
                        <a:p>
                          <a:endParaRPr lang="zh-CN"/>
                        </a:p>
                      </a:txBody>
                      <a:tcPr>
                        <a:blipFill>
                          <a:blip r:embed="rId3"/>
                          <a:stretch>
                            <a:fillRect l="-662" t="-301504" r="-786093" b="-1504"/>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Fallback>
      </mc:AlternateContent>
      <p:pic>
        <p:nvPicPr>
          <p:cNvPr id="5" name="图片 4">
            <a:extLst>
              <a:ext uri="{FF2B5EF4-FFF2-40B4-BE49-F238E27FC236}">
                <a16:creationId xmlns:a16="http://schemas.microsoft.com/office/drawing/2014/main" id="{061C8621-BA6E-473D-9C7A-DC13AA75FEF7}"/>
              </a:ext>
            </a:extLst>
          </p:cNvPr>
          <p:cNvPicPr>
            <a:picLocks noChangeAspect="1"/>
          </p:cNvPicPr>
          <p:nvPr/>
        </p:nvPicPr>
        <p:blipFill>
          <a:blip r:embed="rId4"/>
          <a:stretch>
            <a:fillRect/>
          </a:stretch>
        </p:blipFill>
        <p:spPr>
          <a:xfrm>
            <a:off x="1651440" y="1521663"/>
            <a:ext cx="4159464" cy="48262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8CF719-392B-4C85-AB9F-7C517F966397}"/>
                  </a:ext>
                </a:extLst>
              </p:cNvPr>
              <p:cNvSpPr txBox="1"/>
              <p:nvPr/>
            </p:nvSpPr>
            <p:spPr>
              <a:xfrm>
                <a:off x="10334102" y="3429000"/>
                <a:ext cx="996427" cy="777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m:oMathPara>
                </a14:m>
                <a:endParaRPr lang="zh-CN" altLang="en-US" dirty="0"/>
              </a:p>
            </p:txBody>
          </p:sp>
        </mc:Choice>
        <mc:Fallback xmlns="">
          <p:sp>
            <p:nvSpPr>
              <p:cNvPr id="8" name="文本框 7">
                <a:extLst>
                  <a:ext uri="{FF2B5EF4-FFF2-40B4-BE49-F238E27FC236}">
                    <a16:creationId xmlns:a16="http://schemas.microsoft.com/office/drawing/2014/main" id="{EE8CF719-392B-4C85-AB9F-7C517F966397}"/>
                  </a:ext>
                </a:extLst>
              </p:cNvPr>
              <p:cNvSpPr txBox="1">
                <a:spLocks noRot="1" noChangeAspect="1" noMove="1" noResize="1" noEditPoints="1" noAdjustHandles="1" noChangeArrowheads="1" noChangeShapeType="1" noTextEdit="1"/>
              </p:cNvSpPr>
              <p:nvPr/>
            </p:nvSpPr>
            <p:spPr>
              <a:xfrm>
                <a:off x="10334102" y="3429000"/>
                <a:ext cx="996427" cy="7776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354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66A63A-0C09-47D9-ABFA-B24E12CEF88B}"/>
              </a:ext>
            </a:extLst>
          </p:cNvPr>
          <p:cNvPicPr>
            <a:picLocks noChangeAspect="1"/>
          </p:cNvPicPr>
          <p:nvPr/>
        </p:nvPicPr>
        <p:blipFill>
          <a:blip r:embed="rId3"/>
          <a:stretch>
            <a:fillRect/>
          </a:stretch>
        </p:blipFill>
        <p:spPr>
          <a:xfrm>
            <a:off x="1267855" y="257335"/>
            <a:ext cx="10041275" cy="6343329"/>
          </a:xfrm>
          <a:prstGeom prst="rect">
            <a:avLst/>
          </a:prstGeom>
        </p:spPr>
      </p:pic>
      <p:cxnSp>
        <p:nvCxnSpPr>
          <p:cNvPr id="8" name="直接连接符 7">
            <a:extLst>
              <a:ext uri="{FF2B5EF4-FFF2-40B4-BE49-F238E27FC236}">
                <a16:creationId xmlns:a16="http://schemas.microsoft.com/office/drawing/2014/main" id="{6C2B734C-F8F0-41B3-AE9A-6D672C671A72}"/>
              </a:ext>
            </a:extLst>
          </p:cNvPr>
          <p:cNvCxnSpPr/>
          <p:nvPr/>
        </p:nvCxnSpPr>
        <p:spPr>
          <a:xfrm>
            <a:off x="1267855" y="6600664"/>
            <a:ext cx="996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266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Mining </a:t>
            </a:r>
            <a:endParaRPr lang="en-US" dirty="0"/>
          </a:p>
        </p:txBody>
      </p:sp>
      <p:pic>
        <p:nvPicPr>
          <p:cNvPr id="2" name="图片 1">
            <a:extLst>
              <a:ext uri="{FF2B5EF4-FFF2-40B4-BE49-F238E27FC236}">
                <a16:creationId xmlns:a16="http://schemas.microsoft.com/office/drawing/2014/main" id="{2D9CAFC7-96B6-435A-9D94-D02024695DC1}"/>
              </a:ext>
            </a:extLst>
          </p:cNvPr>
          <p:cNvPicPr>
            <a:picLocks noChangeAspect="1"/>
          </p:cNvPicPr>
          <p:nvPr/>
        </p:nvPicPr>
        <p:blipFill>
          <a:blip r:embed="rId3"/>
          <a:stretch>
            <a:fillRect/>
          </a:stretch>
        </p:blipFill>
        <p:spPr>
          <a:xfrm>
            <a:off x="1674441" y="1777645"/>
            <a:ext cx="8351454" cy="917422"/>
          </a:xfrm>
          <a:prstGeom prst="rect">
            <a:avLst/>
          </a:prstGeom>
        </p:spPr>
      </p:pic>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03F79B2-10BB-4DB4-AC6B-E1A6D9A9128F}"/>
                  </a:ext>
                </a:extLst>
              </p:cNvPr>
              <p:cNvGraphicFramePr>
                <a:graphicFrameLocks noGrp="1"/>
              </p:cNvGraphicFramePr>
              <p:nvPr>
                <p:extLst>
                  <p:ext uri="{D42A27DB-BD31-4B8C-83A1-F6EECF244321}">
                    <p14:modId xmlns:p14="http://schemas.microsoft.com/office/powerpoint/2010/main" val="3837017205"/>
                  </p:ext>
                </p:extLst>
              </p:nvPr>
            </p:nvGraphicFramePr>
            <p:xfrm>
              <a:off x="2032000" y="2926198"/>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0">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r>
                            <a:rPr lang="en-US" altLang="zh-CN" dirty="0"/>
                            <a:t>($50)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66011">
                    <a:tc>
                      <a:txBody>
                        <a:bodyPr/>
                        <a:lstStyle/>
                        <a:p>
                          <a:r>
                            <a:rPr lang="en-US" altLang="zh-CN" dirty="0" err="1"/>
                            <a:t>init</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(01)</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(01)</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 </m:t>
                              </m:r>
                            </m:oMath>
                          </a14:m>
                          <a:endParaRPr lang="zh-CN" altLang="en-US" dirty="0">
                            <a:solidFill>
                              <a:srgbClr val="FF0000"/>
                            </a:solidFill>
                          </a:endParaRPr>
                        </a:p>
                      </a:txBody>
                      <a:tcPr/>
                    </a:tc>
                    <a:tc>
                      <a:txBody>
                        <a:bodyPr/>
                        <a:lstStyle/>
                        <a:p>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(02)</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(02)</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(03)</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(03)</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(04)</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(04)</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 </m:t>
                              </m:r>
                            </m:oMath>
                          </a14:m>
                          <a:endParaRPr lang="zh-CN" altLang="en-US" dirty="0"/>
                        </a:p>
                      </a:txBody>
                      <a:tcPr/>
                    </a:tc>
                    <a:extLst>
                      <a:ext uri="{0D108BD9-81ED-4DB2-BD59-A6C34878D82A}">
                        <a16:rowId xmlns:a16="http://schemas.microsoft.com/office/drawing/2014/main" val="2092451887"/>
                      </a:ext>
                    </a:extLst>
                  </a:tr>
                  <a:tr h="1357703">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(11)</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11</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(12)</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3</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(13)</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(14)</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4</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(14)</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14</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14</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14</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14</m:t>
                                    </m:r>
                                  </m:sub>
                                </m:sSub>
                              </m:oMath>
                            </m:oMathPara>
                          </a14:m>
                          <a:endParaRPr lang="zh-CN" altLang="en-US" dirty="0"/>
                        </a:p>
                      </a:txBody>
                      <a:tcPr/>
                    </a:tc>
                    <a:extLst>
                      <a:ext uri="{0D108BD9-81ED-4DB2-BD59-A6C34878D82A}">
                        <a16:rowId xmlns:a16="http://schemas.microsoft.com/office/drawing/2014/main" val="3386648316"/>
                      </a:ext>
                    </a:extLst>
                  </a:tr>
                  <a:tr h="80708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altLang="zh-CN" dirty="0" smtClean="0">
                                    <a:solidFill>
                                      <a:schemeClr val="tx1"/>
                                    </a:solidFill>
                                  </a:rPr>
                                  <m:t>…</m:t>
                                </m:r>
                              </m:oMath>
                            </m:oMathPara>
                          </a14:m>
                          <a:endParaRPr lang="zh-CN" altLang="en-US" dirty="0">
                            <a:solidFill>
                              <a:schemeClr val="tx1"/>
                            </a:solidFill>
                          </a:endParaRPr>
                        </a:p>
                        <a:p>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Choice>
        <mc:Fallback xmlns="">
          <p:graphicFrame>
            <p:nvGraphicFramePr>
              <p:cNvPr id="6" name="表格 5">
                <a:extLst>
                  <a:ext uri="{FF2B5EF4-FFF2-40B4-BE49-F238E27FC236}">
                    <a16:creationId xmlns:a16="http://schemas.microsoft.com/office/drawing/2014/main" id="{E03F79B2-10BB-4DB4-AC6B-E1A6D9A9128F}"/>
                  </a:ext>
                </a:extLst>
              </p:cNvPr>
              <p:cNvGraphicFramePr>
                <a:graphicFrameLocks noGrp="1"/>
              </p:cNvGraphicFramePr>
              <p:nvPr>
                <p:extLst>
                  <p:ext uri="{D42A27DB-BD31-4B8C-83A1-F6EECF244321}">
                    <p14:modId xmlns:p14="http://schemas.microsoft.com/office/powerpoint/2010/main" val="3837017205"/>
                  </p:ext>
                </p:extLst>
              </p:nvPr>
            </p:nvGraphicFramePr>
            <p:xfrm>
              <a:off x="2032000" y="2926198"/>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4"/>
                          <a:stretch>
                            <a:fillRect l="-49191" t="-8333" r="-284142" b="-783333"/>
                          </a:stretch>
                        </a:blipFill>
                      </a:tcPr>
                    </a:tc>
                    <a:tc>
                      <a:txBody>
                        <a:bodyPr/>
                        <a:lstStyle/>
                        <a:p>
                          <a:endParaRPr lang="zh-CN"/>
                        </a:p>
                      </a:txBody>
                      <a:tcPr>
                        <a:blipFill>
                          <a:blip r:embed="rId4"/>
                          <a:stretch>
                            <a:fillRect l="-155219" t="-8333" r="-195623" b="-783333"/>
                          </a:stretch>
                        </a:blipFill>
                      </a:tcPr>
                    </a:tc>
                    <a:tc>
                      <a:txBody>
                        <a:bodyPr/>
                        <a:lstStyle/>
                        <a:p>
                          <a:endParaRPr lang="zh-CN"/>
                        </a:p>
                      </a:txBody>
                      <a:tcPr>
                        <a:blipFill>
                          <a:blip r:embed="rId4"/>
                          <a:stretch>
                            <a:fillRect l="-266901" t="-8333" r="-104577" b="-783333"/>
                          </a:stretch>
                        </a:blipFill>
                      </a:tcPr>
                    </a:tc>
                    <a:tc>
                      <a:txBody>
                        <a:bodyPr/>
                        <a:lstStyle/>
                        <a:p>
                          <a:endParaRPr lang="zh-CN"/>
                        </a:p>
                      </a:txBody>
                      <a:tcPr>
                        <a:blipFill>
                          <a:blip r:embed="rId4"/>
                          <a:stretch>
                            <a:fillRect l="-355631" t="-8333" r="-1365" b="-783333"/>
                          </a:stretch>
                        </a:blipFill>
                      </a:tcPr>
                    </a:tc>
                    <a:extLst>
                      <a:ext uri="{0D108BD9-81ED-4DB2-BD59-A6C34878D82A}">
                        <a16:rowId xmlns:a16="http://schemas.microsoft.com/office/drawing/2014/main" val="567151437"/>
                      </a:ext>
                    </a:extLst>
                  </a:tr>
                  <a:tr h="434277">
                    <a:tc>
                      <a:txBody>
                        <a:bodyPr/>
                        <a:lstStyle/>
                        <a:p>
                          <a:pPr/>
                          <a:r>
                            <a:rPr lang="en-US" altLang="zh-CN" dirty="0" err="1"/>
                            <a:t>init</a:t>
                          </a:r>
                          <a:endParaRPr lang="zh-CN" altLang="en-US" dirty="0"/>
                        </a:p>
                      </a:txBody>
                      <a:tcPr/>
                    </a:tc>
                    <a:tc>
                      <a:txBody>
                        <a:bodyPr/>
                        <a:lstStyle/>
                        <a:p>
                          <a:endParaRPr lang="zh-CN"/>
                        </a:p>
                      </a:txBody>
                      <a:tcPr>
                        <a:blipFill>
                          <a:blip r:embed="rId4"/>
                          <a:stretch>
                            <a:fillRect l="-49191" t="-91549" r="-284142" b="-561972"/>
                          </a:stretch>
                        </a:blipFill>
                      </a:tcPr>
                    </a:tc>
                    <a:tc>
                      <a:txBody>
                        <a:bodyPr/>
                        <a:lstStyle/>
                        <a:p>
                          <a:endParaRPr lang="zh-CN"/>
                        </a:p>
                      </a:txBody>
                      <a:tcPr>
                        <a:blipFill>
                          <a:blip r:embed="rId4"/>
                          <a:stretch>
                            <a:fillRect l="-155219" t="-91549" r="-195623" b="-561972"/>
                          </a:stretch>
                        </a:blipFill>
                      </a:tcPr>
                    </a:tc>
                    <a:tc>
                      <a:txBody>
                        <a:bodyPr/>
                        <a:lstStyle/>
                        <a:p>
                          <a:endParaRPr lang="zh-CN"/>
                        </a:p>
                      </a:txBody>
                      <a:tcPr>
                        <a:blipFill>
                          <a:blip r:embed="rId4"/>
                          <a:stretch>
                            <a:fillRect l="-266901" t="-91549" r="-104577" b="-561972"/>
                          </a:stretch>
                        </a:blipFill>
                      </a:tcPr>
                    </a:tc>
                    <a:tc>
                      <a:txBody>
                        <a:bodyPr/>
                        <a:lstStyle/>
                        <a:p>
                          <a:endParaRPr lang="zh-CN"/>
                        </a:p>
                      </a:txBody>
                      <a:tcPr>
                        <a:blipFill>
                          <a:blip r:embed="rId4"/>
                          <a:stretch>
                            <a:fillRect l="-355631" t="-91549" r="-1365" b="-561972"/>
                          </a:stretch>
                        </a:blipFill>
                      </a:tcPr>
                    </a:tc>
                    <a:extLst>
                      <a:ext uri="{0D108BD9-81ED-4DB2-BD59-A6C34878D82A}">
                        <a16:rowId xmlns:a16="http://schemas.microsoft.com/office/drawing/2014/main" val="2092451887"/>
                      </a:ext>
                    </a:extLst>
                  </a:tr>
                  <a:tr h="1610932">
                    <a:tc>
                      <a:txBody>
                        <a:bodyPr/>
                        <a:lstStyle/>
                        <a:p>
                          <a:endParaRPr lang="zh-CN"/>
                        </a:p>
                      </a:txBody>
                      <a:tcPr>
                        <a:blipFill>
                          <a:blip r:embed="rId4"/>
                          <a:stretch>
                            <a:fillRect l="-662" t="-51321" r="-786093" b="-50566"/>
                          </a:stretch>
                        </a:blipFill>
                      </a:tcPr>
                    </a:tc>
                    <a:tc>
                      <a:txBody>
                        <a:bodyPr/>
                        <a:lstStyle/>
                        <a:p>
                          <a:endParaRPr lang="zh-CN"/>
                        </a:p>
                      </a:txBody>
                      <a:tcPr>
                        <a:blipFill>
                          <a:blip r:embed="rId4"/>
                          <a:stretch>
                            <a:fillRect l="-49191" t="-51321" r="-284142" b="-50566"/>
                          </a:stretch>
                        </a:blipFill>
                      </a:tcPr>
                    </a:tc>
                    <a:tc>
                      <a:txBody>
                        <a:bodyPr/>
                        <a:lstStyle/>
                        <a:p>
                          <a:endParaRPr lang="zh-CN"/>
                        </a:p>
                      </a:txBody>
                      <a:tcPr>
                        <a:blipFill>
                          <a:blip r:embed="rId4"/>
                          <a:stretch>
                            <a:fillRect l="-155219" t="-51321" r="-195623" b="-50566"/>
                          </a:stretch>
                        </a:blipFill>
                      </a:tcPr>
                    </a:tc>
                    <a:tc>
                      <a:txBody>
                        <a:bodyPr/>
                        <a:lstStyle/>
                        <a:p>
                          <a:endParaRPr lang="zh-CN"/>
                        </a:p>
                      </a:txBody>
                      <a:tcPr>
                        <a:blipFill>
                          <a:blip r:embed="rId4"/>
                          <a:stretch>
                            <a:fillRect l="-266901" t="-51321" r="-104577" b="-50566"/>
                          </a:stretch>
                        </a:blipFill>
                      </a:tcPr>
                    </a:tc>
                    <a:tc>
                      <a:txBody>
                        <a:bodyPr/>
                        <a:lstStyle/>
                        <a:p>
                          <a:endParaRPr lang="zh-CN"/>
                        </a:p>
                      </a:txBody>
                      <a:tcPr>
                        <a:blipFill>
                          <a:blip r:embed="rId4"/>
                          <a:stretch>
                            <a:fillRect l="-355631" t="-51321" r="-1365" b="-50566"/>
                          </a:stretch>
                        </a:blipFill>
                      </a:tcPr>
                    </a:tc>
                    <a:extLst>
                      <a:ext uri="{0D108BD9-81ED-4DB2-BD59-A6C34878D82A}">
                        <a16:rowId xmlns:a16="http://schemas.microsoft.com/office/drawing/2014/main" val="3386648316"/>
                      </a:ext>
                    </a:extLst>
                  </a:tr>
                  <a:tr h="807088">
                    <a:tc>
                      <a:txBody>
                        <a:bodyPr/>
                        <a:lstStyle/>
                        <a:p>
                          <a:endParaRPr lang="zh-CN"/>
                        </a:p>
                      </a:txBody>
                      <a:tcPr>
                        <a:blipFill>
                          <a:blip r:embed="rId4"/>
                          <a:stretch>
                            <a:fillRect l="-662" t="-303788" r="-786093" b="-1515"/>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Fallback>
      </mc:AlternateContent>
      <p:sp>
        <p:nvSpPr>
          <p:cNvPr id="7" name="矩形 6">
            <a:extLst>
              <a:ext uri="{FF2B5EF4-FFF2-40B4-BE49-F238E27FC236}">
                <a16:creationId xmlns:a16="http://schemas.microsoft.com/office/drawing/2014/main" id="{0054F2B2-CD52-45F2-9DB0-8C6FE2AE913E}"/>
              </a:ext>
            </a:extLst>
          </p:cNvPr>
          <p:cNvSpPr/>
          <p:nvPr/>
        </p:nvSpPr>
        <p:spPr>
          <a:xfrm>
            <a:off x="3017078" y="4128100"/>
            <a:ext cx="6762189" cy="346510"/>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0CD5974-0E45-4094-99DF-899414E94EDC}"/>
                  </a:ext>
                </a:extLst>
              </p:cNvPr>
              <p:cNvSpPr txBox="1"/>
              <p:nvPr/>
            </p:nvSpPr>
            <p:spPr>
              <a:xfrm>
                <a:off x="10272842" y="4085785"/>
                <a:ext cx="996427" cy="777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m:oMathPara>
                </a14:m>
                <a:endParaRPr lang="zh-CN" altLang="en-US" dirty="0"/>
              </a:p>
            </p:txBody>
          </p:sp>
        </mc:Choice>
        <mc:Fallback xmlns="">
          <p:sp>
            <p:nvSpPr>
              <p:cNvPr id="9" name="文本框 8">
                <a:extLst>
                  <a:ext uri="{FF2B5EF4-FFF2-40B4-BE49-F238E27FC236}">
                    <a16:creationId xmlns:a16="http://schemas.microsoft.com/office/drawing/2014/main" id="{00CD5974-0E45-4094-99DF-899414E94EDC}"/>
                  </a:ext>
                </a:extLst>
              </p:cNvPr>
              <p:cNvSpPr txBox="1">
                <a:spLocks noRot="1" noChangeAspect="1" noMove="1" noResize="1" noEditPoints="1" noAdjustHandles="1" noChangeArrowheads="1" noChangeShapeType="1" noTextEdit="1"/>
              </p:cNvSpPr>
              <p:nvPr/>
            </p:nvSpPr>
            <p:spPr>
              <a:xfrm>
                <a:off x="10272842" y="4085785"/>
                <a:ext cx="996427" cy="777649"/>
              </a:xfrm>
              <a:prstGeom prst="rect">
                <a:avLst/>
              </a:prstGeom>
              <a:blipFill>
                <a:blip r:embed="rId5"/>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3BA7648-931F-4D63-B21A-584312EE5A72}"/>
              </a:ext>
            </a:extLst>
          </p:cNvPr>
          <p:cNvSpPr/>
          <p:nvPr/>
        </p:nvSpPr>
        <p:spPr>
          <a:xfrm>
            <a:off x="3017077" y="4759960"/>
            <a:ext cx="6762189" cy="548020"/>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Tree>
    <p:extLst>
      <p:ext uri="{BB962C8B-B14F-4D97-AF65-F5344CB8AC3E}">
        <p14:creationId xmlns:p14="http://schemas.microsoft.com/office/powerpoint/2010/main" val="12088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Abstract</a:t>
            </a:r>
          </a:p>
        </p:txBody>
      </p:sp>
      <p:pic>
        <p:nvPicPr>
          <p:cNvPr id="3" name="图片 2">
            <a:extLst>
              <a:ext uri="{FF2B5EF4-FFF2-40B4-BE49-F238E27FC236}">
                <a16:creationId xmlns:a16="http://schemas.microsoft.com/office/drawing/2014/main" id="{3D765DAB-A2E5-45CF-8C07-C74783D75E7C}"/>
              </a:ext>
            </a:extLst>
          </p:cNvPr>
          <p:cNvPicPr>
            <a:picLocks noChangeAspect="1"/>
          </p:cNvPicPr>
          <p:nvPr/>
        </p:nvPicPr>
        <p:blipFill>
          <a:blip r:embed="rId3"/>
          <a:stretch>
            <a:fillRect/>
          </a:stretch>
        </p:blipFill>
        <p:spPr>
          <a:xfrm>
            <a:off x="1438222" y="1712050"/>
            <a:ext cx="9629992" cy="4316609"/>
          </a:xfrm>
          <a:prstGeom prst="rect">
            <a:avLst/>
          </a:prstGeom>
        </p:spPr>
      </p:pic>
    </p:spTree>
    <p:extLst>
      <p:ext uri="{BB962C8B-B14F-4D97-AF65-F5344CB8AC3E}">
        <p14:creationId xmlns:p14="http://schemas.microsoft.com/office/powerpoint/2010/main" val="56201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Pruning </a:t>
            </a:r>
            <a:endParaRPr lang="en-US" dirty="0"/>
          </a:p>
        </p:txBody>
      </p:sp>
      <p:pic>
        <p:nvPicPr>
          <p:cNvPr id="3" name="图片 2">
            <a:extLst>
              <a:ext uri="{FF2B5EF4-FFF2-40B4-BE49-F238E27FC236}">
                <a16:creationId xmlns:a16="http://schemas.microsoft.com/office/drawing/2014/main" id="{1431420A-4455-4149-A16F-E7B28DEC5446}"/>
              </a:ext>
            </a:extLst>
          </p:cNvPr>
          <p:cNvPicPr>
            <a:picLocks noChangeAspect="1"/>
          </p:cNvPicPr>
          <p:nvPr/>
        </p:nvPicPr>
        <p:blipFill>
          <a:blip r:embed="rId3"/>
          <a:stretch>
            <a:fillRect/>
          </a:stretch>
        </p:blipFill>
        <p:spPr>
          <a:xfrm>
            <a:off x="1684067" y="1689807"/>
            <a:ext cx="8595714" cy="4286616"/>
          </a:xfrm>
          <a:prstGeom prst="rect">
            <a:avLst/>
          </a:prstGeom>
        </p:spPr>
      </p:pic>
    </p:spTree>
    <p:extLst>
      <p:ext uri="{BB962C8B-B14F-4D97-AF65-F5344CB8AC3E}">
        <p14:creationId xmlns:p14="http://schemas.microsoft.com/office/powerpoint/2010/main" val="208119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Pruning </a:t>
            </a:r>
            <a:endParaRPr lang="en-US" dirty="0"/>
          </a:p>
        </p:txBody>
      </p:sp>
      <p:pic>
        <p:nvPicPr>
          <p:cNvPr id="2" name="图片 1">
            <a:extLst>
              <a:ext uri="{FF2B5EF4-FFF2-40B4-BE49-F238E27FC236}">
                <a16:creationId xmlns:a16="http://schemas.microsoft.com/office/drawing/2014/main" id="{BE9BAC8F-D678-41BA-AEB8-53EAD387C602}"/>
              </a:ext>
            </a:extLst>
          </p:cNvPr>
          <p:cNvPicPr>
            <a:picLocks noChangeAspect="1"/>
          </p:cNvPicPr>
          <p:nvPr/>
        </p:nvPicPr>
        <p:blipFill>
          <a:blip r:embed="rId3"/>
          <a:stretch>
            <a:fillRect/>
          </a:stretch>
        </p:blipFill>
        <p:spPr>
          <a:xfrm>
            <a:off x="9029744" y="3038455"/>
            <a:ext cx="850944" cy="781090"/>
          </a:xfrm>
          <a:prstGeom prst="rect">
            <a:avLst/>
          </a:prstGeom>
        </p:spPr>
      </p:pic>
      <p:pic>
        <p:nvPicPr>
          <p:cNvPr id="7" name="图片 6">
            <a:extLst>
              <a:ext uri="{FF2B5EF4-FFF2-40B4-BE49-F238E27FC236}">
                <a16:creationId xmlns:a16="http://schemas.microsoft.com/office/drawing/2014/main" id="{668D2009-757B-4016-8FCB-C72EF6837438}"/>
              </a:ext>
            </a:extLst>
          </p:cNvPr>
          <p:cNvPicPr>
            <a:picLocks noChangeAspect="1"/>
          </p:cNvPicPr>
          <p:nvPr/>
        </p:nvPicPr>
        <p:blipFill>
          <a:blip r:embed="rId4"/>
          <a:stretch>
            <a:fillRect/>
          </a:stretch>
        </p:blipFill>
        <p:spPr>
          <a:xfrm>
            <a:off x="10140907" y="3905307"/>
            <a:ext cx="615982" cy="501676"/>
          </a:xfrm>
          <a:prstGeom prst="rect">
            <a:avLst/>
          </a:prstGeom>
        </p:spPr>
      </p:pic>
      <p:sp>
        <p:nvSpPr>
          <p:cNvPr id="9" name="左大括号 8">
            <a:extLst>
              <a:ext uri="{FF2B5EF4-FFF2-40B4-BE49-F238E27FC236}">
                <a16:creationId xmlns:a16="http://schemas.microsoft.com/office/drawing/2014/main" id="{7DCA247F-917E-4C33-95CE-C3CB0B9678C8}"/>
              </a:ext>
            </a:extLst>
          </p:cNvPr>
          <p:cNvSpPr/>
          <p:nvPr/>
        </p:nvSpPr>
        <p:spPr>
          <a:xfrm>
            <a:off x="7302861" y="4012340"/>
            <a:ext cx="284798" cy="2042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9C12C4A-9350-4254-828D-3577F51A9030}"/>
                  </a:ext>
                </a:extLst>
              </p:cNvPr>
              <p:cNvSpPr/>
              <p:nvPr/>
            </p:nvSpPr>
            <p:spPr>
              <a:xfrm>
                <a:off x="8677968" y="3301004"/>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11" name="矩形 10">
                <a:extLst>
                  <a:ext uri="{FF2B5EF4-FFF2-40B4-BE49-F238E27FC236}">
                    <a16:creationId xmlns:a16="http://schemas.microsoft.com/office/drawing/2014/main" id="{F9C12C4A-9350-4254-828D-3577F51A9030}"/>
                  </a:ext>
                </a:extLst>
              </p:cNvPr>
              <p:cNvSpPr>
                <a:spLocks noRot="1" noChangeAspect="1" noMove="1" noResize="1" noEditPoints="1" noAdjustHandles="1" noChangeArrowheads="1" noChangeShapeType="1" noTextEdit="1"/>
              </p:cNvSpPr>
              <p:nvPr/>
            </p:nvSpPr>
            <p:spPr>
              <a:xfrm>
                <a:off x="8677968" y="3301004"/>
                <a:ext cx="492955" cy="369332"/>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6042D119-15D3-421E-9390-E936A71F3235}"/>
                  </a:ext>
                </a:extLst>
              </p:cNvPr>
              <p:cNvGraphicFramePr>
                <a:graphicFrameLocks noGrp="1"/>
              </p:cNvGraphicFramePr>
              <p:nvPr>
                <p:extLst>
                  <p:ext uri="{D42A27DB-BD31-4B8C-83A1-F6EECF244321}">
                    <p14:modId xmlns:p14="http://schemas.microsoft.com/office/powerpoint/2010/main" val="4101649218"/>
                  </p:ext>
                </p:extLst>
              </p:nvPr>
            </p:nvGraphicFramePr>
            <p:xfrm>
              <a:off x="1149505" y="1747019"/>
              <a:ext cx="6321030" cy="1682348"/>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25313">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38834">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extLst>
                      <a:ext uri="{0D108BD9-81ED-4DB2-BD59-A6C34878D82A}">
                        <a16:rowId xmlns:a16="http://schemas.microsoft.com/office/drawing/2014/main" val="3386648316"/>
                      </a:ext>
                    </a:extLst>
                  </a:tr>
                  <a:tr h="446467">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23</m:t>
                                    </m:r>
                                  </m:sub>
                                </m:sSub>
                              </m:oMath>
                            </m:oMathPara>
                          </a14:m>
                          <a:endParaRPr lang="zh-CN" altLang="en-US" dirty="0"/>
                        </a:p>
                      </a:txBody>
                      <a:tcPr/>
                    </a:tc>
                    <a:extLst>
                      <a:ext uri="{0D108BD9-81ED-4DB2-BD59-A6C34878D82A}">
                        <a16:rowId xmlns:a16="http://schemas.microsoft.com/office/drawing/2014/main" val="3101950820"/>
                      </a:ext>
                    </a:extLst>
                  </a:tr>
                  <a:tr h="504361">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33</m:t>
                                    </m:r>
                                  </m:sub>
                                </m:sSub>
                              </m:oMath>
                            </m:oMathPara>
                          </a14:m>
                          <a:endParaRPr lang="zh-CN" altLang="en-US" dirty="0"/>
                        </a:p>
                      </a:txBody>
                      <a:tcPr/>
                    </a:tc>
                    <a:extLst>
                      <a:ext uri="{0D108BD9-81ED-4DB2-BD59-A6C34878D82A}">
                        <a16:rowId xmlns:a16="http://schemas.microsoft.com/office/drawing/2014/main" val="441571172"/>
                      </a:ext>
                    </a:extLst>
                  </a:tr>
                </a:tbl>
              </a:graphicData>
            </a:graphic>
          </p:graphicFrame>
        </mc:Choice>
        <mc:Fallback xmlns="">
          <p:graphicFrame>
            <p:nvGraphicFramePr>
              <p:cNvPr id="14" name="表格 13">
                <a:extLst>
                  <a:ext uri="{FF2B5EF4-FFF2-40B4-BE49-F238E27FC236}">
                    <a16:creationId xmlns:a16="http://schemas.microsoft.com/office/drawing/2014/main" id="{6042D119-15D3-421E-9390-E936A71F3235}"/>
                  </a:ext>
                </a:extLst>
              </p:cNvPr>
              <p:cNvGraphicFramePr>
                <a:graphicFrameLocks noGrp="1"/>
              </p:cNvGraphicFramePr>
              <p:nvPr>
                <p:extLst>
                  <p:ext uri="{D42A27DB-BD31-4B8C-83A1-F6EECF244321}">
                    <p14:modId xmlns:p14="http://schemas.microsoft.com/office/powerpoint/2010/main" val="4101649218"/>
                  </p:ext>
                </p:extLst>
              </p:nvPr>
            </p:nvGraphicFramePr>
            <p:xfrm>
              <a:off x="1149505" y="1747019"/>
              <a:ext cx="6321030" cy="1682348"/>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9"/>
                          <a:stretch>
                            <a:fillRect l="-29677" t="-8333" r="-206774" b="-365000"/>
                          </a:stretch>
                        </a:blipFill>
                      </a:tcPr>
                    </a:tc>
                    <a:tc>
                      <a:txBody>
                        <a:bodyPr/>
                        <a:lstStyle/>
                        <a:p>
                          <a:endParaRPr lang="zh-CN"/>
                        </a:p>
                      </a:txBody>
                      <a:tcPr>
                        <a:blipFill>
                          <a:blip r:embed="rId9"/>
                          <a:stretch>
                            <a:fillRect l="-122188" t="-8333" r="-94833" b="-365000"/>
                          </a:stretch>
                        </a:blipFill>
                      </a:tcPr>
                    </a:tc>
                    <a:tc>
                      <a:txBody>
                        <a:bodyPr/>
                        <a:lstStyle/>
                        <a:p>
                          <a:endParaRPr lang="zh-CN"/>
                        </a:p>
                      </a:txBody>
                      <a:tcPr>
                        <a:blipFill>
                          <a:blip r:embed="rId9"/>
                          <a:stretch>
                            <a:fillRect l="-237338" t="-8333" r="-1299" b="-365000"/>
                          </a:stretch>
                        </a:blipFill>
                      </a:tcPr>
                    </a:tc>
                    <a:extLst>
                      <a:ext uri="{0D108BD9-81ED-4DB2-BD59-A6C34878D82A}">
                        <a16:rowId xmlns:a16="http://schemas.microsoft.com/office/drawing/2014/main" val="567151437"/>
                      </a:ext>
                    </a:extLst>
                  </a:tr>
                  <a:tr h="365760">
                    <a:tc>
                      <a:txBody>
                        <a:bodyPr/>
                        <a:lstStyle/>
                        <a:p>
                          <a:endParaRPr lang="zh-CN"/>
                        </a:p>
                      </a:txBody>
                      <a:tcPr>
                        <a:blipFill>
                          <a:blip r:embed="rId9"/>
                          <a:stretch>
                            <a:fillRect l="-1099" t="-108333" r="-1045055" b="-265000"/>
                          </a:stretch>
                        </a:blipFill>
                      </a:tcPr>
                    </a:tc>
                    <a:tc>
                      <a:txBody>
                        <a:bodyPr/>
                        <a:lstStyle/>
                        <a:p>
                          <a:endParaRPr lang="zh-CN"/>
                        </a:p>
                      </a:txBody>
                      <a:tcPr>
                        <a:blipFill>
                          <a:blip r:embed="rId9"/>
                          <a:stretch>
                            <a:fillRect l="-29677" t="-108333" r="-206774" b="-265000"/>
                          </a:stretch>
                        </a:blipFill>
                      </a:tcPr>
                    </a:tc>
                    <a:tc>
                      <a:txBody>
                        <a:bodyPr/>
                        <a:lstStyle/>
                        <a:p>
                          <a:endParaRPr lang="zh-CN"/>
                        </a:p>
                      </a:txBody>
                      <a:tcPr>
                        <a:blipFill>
                          <a:blip r:embed="rId9"/>
                          <a:stretch>
                            <a:fillRect l="-122188" t="-108333" r="-94833" b="-265000"/>
                          </a:stretch>
                        </a:blipFill>
                      </a:tcPr>
                    </a:tc>
                    <a:tc>
                      <a:txBody>
                        <a:bodyPr/>
                        <a:lstStyle/>
                        <a:p>
                          <a:endParaRPr lang="zh-CN"/>
                        </a:p>
                      </a:txBody>
                      <a:tcPr>
                        <a:blipFill>
                          <a:blip r:embed="rId9"/>
                          <a:stretch>
                            <a:fillRect l="-237338" t="-108333" r="-1299" b="-265000"/>
                          </a:stretch>
                        </a:blipFill>
                      </a:tcPr>
                    </a:tc>
                    <a:extLst>
                      <a:ext uri="{0D108BD9-81ED-4DB2-BD59-A6C34878D82A}">
                        <a16:rowId xmlns:a16="http://schemas.microsoft.com/office/drawing/2014/main" val="3386648316"/>
                      </a:ext>
                    </a:extLst>
                  </a:tr>
                  <a:tr h="446467">
                    <a:tc>
                      <a:txBody>
                        <a:bodyPr/>
                        <a:lstStyle/>
                        <a:p>
                          <a:endParaRPr lang="zh-CN"/>
                        </a:p>
                      </a:txBody>
                      <a:tcPr>
                        <a:blipFill>
                          <a:blip r:embed="rId9"/>
                          <a:stretch>
                            <a:fillRect l="-1099" t="-168919" r="-1045055" b="-114865"/>
                          </a:stretch>
                        </a:blipFill>
                      </a:tcPr>
                    </a:tc>
                    <a:tc>
                      <a:txBody>
                        <a:bodyPr/>
                        <a:lstStyle/>
                        <a:p>
                          <a:endParaRPr lang="zh-CN"/>
                        </a:p>
                      </a:txBody>
                      <a:tcPr>
                        <a:blipFill>
                          <a:blip r:embed="rId9"/>
                          <a:stretch>
                            <a:fillRect l="-29677" t="-168919" r="-206774" b="-114865"/>
                          </a:stretch>
                        </a:blipFill>
                      </a:tcPr>
                    </a:tc>
                    <a:tc>
                      <a:txBody>
                        <a:bodyPr/>
                        <a:lstStyle/>
                        <a:p>
                          <a:endParaRPr lang="zh-CN"/>
                        </a:p>
                      </a:txBody>
                      <a:tcPr>
                        <a:blipFill>
                          <a:blip r:embed="rId9"/>
                          <a:stretch>
                            <a:fillRect l="-122188" t="-168919" r="-94833" b="-114865"/>
                          </a:stretch>
                        </a:blipFill>
                      </a:tcPr>
                    </a:tc>
                    <a:tc>
                      <a:txBody>
                        <a:bodyPr/>
                        <a:lstStyle/>
                        <a:p>
                          <a:endParaRPr lang="zh-CN"/>
                        </a:p>
                      </a:txBody>
                      <a:tcPr>
                        <a:blipFill>
                          <a:blip r:embed="rId9"/>
                          <a:stretch>
                            <a:fillRect l="-237338" t="-168919" r="-1299" b="-114865"/>
                          </a:stretch>
                        </a:blipFill>
                      </a:tcPr>
                    </a:tc>
                    <a:extLst>
                      <a:ext uri="{0D108BD9-81ED-4DB2-BD59-A6C34878D82A}">
                        <a16:rowId xmlns:a16="http://schemas.microsoft.com/office/drawing/2014/main" val="3101950820"/>
                      </a:ext>
                    </a:extLst>
                  </a:tr>
                  <a:tr h="504361">
                    <a:tc>
                      <a:txBody>
                        <a:bodyPr/>
                        <a:lstStyle/>
                        <a:p>
                          <a:endParaRPr lang="zh-CN"/>
                        </a:p>
                      </a:txBody>
                      <a:tcPr>
                        <a:blipFill>
                          <a:blip r:embed="rId9"/>
                          <a:stretch>
                            <a:fillRect l="-1099" t="-239759" r="-1045055" b="-2410"/>
                          </a:stretch>
                        </a:blipFill>
                      </a:tcPr>
                    </a:tc>
                    <a:tc>
                      <a:txBody>
                        <a:bodyPr/>
                        <a:lstStyle/>
                        <a:p>
                          <a:endParaRPr lang="zh-CN"/>
                        </a:p>
                      </a:txBody>
                      <a:tcPr>
                        <a:blipFill>
                          <a:blip r:embed="rId9"/>
                          <a:stretch>
                            <a:fillRect l="-29677" t="-239759" r="-206774" b="-2410"/>
                          </a:stretch>
                        </a:blipFill>
                      </a:tcPr>
                    </a:tc>
                    <a:tc>
                      <a:txBody>
                        <a:bodyPr/>
                        <a:lstStyle/>
                        <a:p>
                          <a:endParaRPr lang="zh-CN"/>
                        </a:p>
                      </a:txBody>
                      <a:tcPr>
                        <a:blipFill>
                          <a:blip r:embed="rId9"/>
                          <a:stretch>
                            <a:fillRect l="-122188" t="-239759" r="-94833" b="-2410"/>
                          </a:stretch>
                        </a:blipFill>
                      </a:tcPr>
                    </a:tc>
                    <a:tc>
                      <a:txBody>
                        <a:bodyPr/>
                        <a:lstStyle/>
                        <a:p>
                          <a:endParaRPr lang="zh-CN"/>
                        </a:p>
                      </a:txBody>
                      <a:tcPr>
                        <a:blipFill>
                          <a:blip r:embed="rId9"/>
                          <a:stretch>
                            <a:fillRect l="-237338" t="-239759" r="-1299" b="-2410"/>
                          </a:stretch>
                        </a:blipFill>
                      </a:tcPr>
                    </a:tc>
                    <a:extLst>
                      <a:ext uri="{0D108BD9-81ED-4DB2-BD59-A6C34878D82A}">
                        <a16:rowId xmlns:a16="http://schemas.microsoft.com/office/drawing/2014/main" val="441571172"/>
                      </a:ext>
                    </a:extLst>
                  </a:tr>
                </a:tbl>
              </a:graphicData>
            </a:graphic>
          </p:graphicFrame>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3271251-E07C-4EF5-81D8-A473C5D04026}"/>
                  </a:ext>
                </a:extLst>
              </p:cNvPr>
              <p:cNvSpPr/>
              <p:nvPr/>
            </p:nvSpPr>
            <p:spPr>
              <a:xfrm>
                <a:off x="6077252" y="4849059"/>
                <a:ext cx="5727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oMath>
                  </m:oMathPara>
                </a14:m>
                <a:endParaRPr lang="zh-CN" altLang="en-US" dirty="0"/>
              </a:p>
            </p:txBody>
          </p:sp>
        </mc:Choice>
        <mc:Fallback xmlns="">
          <p:sp>
            <p:nvSpPr>
              <p:cNvPr id="15" name="矩形 14">
                <a:extLst>
                  <a:ext uri="{FF2B5EF4-FFF2-40B4-BE49-F238E27FC236}">
                    <a16:creationId xmlns:a16="http://schemas.microsoft.com/office/drawing/2014/main" id="{A3271251-E07C-4EF5-81D8-A473C5D04026}"/>
                  </a:ext>
                </a:extLst>
              </p:cNvPr>
              <p:cNvSpPr>
                <a:spLocks noRot="1" noChangeAspect="1" noMove="1" noResize="1" noEditPoints="1" noAdjustHandles="1" noChangeArrowheads="1" noChangeShapeType="1" noTextEdit="1"/>
              </p:cNvSpPr>
              <p:nvPr/>
            </p:nvSpPr>
            <p:spPr>
              <a:xfrm>
                <a:off x="6077252" y="4849059"/>
                <a:ext cx="572786" cy="369332"/>
              </a:xfrm>
              <a:prstGeom prst="rect">
                <a:avLst/>
              </a:prstGeom>
              <a:blipFill>
                <a:blip r:embed="rId10"/>
                <a:stretch>
                  <a:fillRect/>
                </a:stretch>
              </a:blipFill>
            </p:spPr>
            <p:txBody>
              <a:bodyPr/>
              <a:lstStyle/>
              <a:p>
                <a:r>
                  <a:rPr lang="zh-CN" altLang="en-US">
                    <a:noFill/>
                  </a:rPr>
                  <a:t> </a:t>
                </a:r>
              </a:p>
            </p:txBody>
          </p:sp>
        </mc:Fallback>
      </mc:AlternateContent>
      <p:sp>
        <p:nvSpPr>
          <p:cNvPr id="16" name="左大括号 15">
            <a:extLst>
              <a:ext uri="{FF2B5EF4-FFF2-40B4-BE49-F238E27FC236}">
                <a16:creationId xmlns:a16="http://schemas.microsoft.com/office/drawing/2014/main" id="{A72E02BE-D308-40D8-A701-F100937B479D}"/>
              </a:ext>
            </a:extLst>
          </p:cNvPr>
          <p:cNvSpPr/>
          <p:nvPr/>
        </p:nvSpPr>
        <p:spPr>
          <a:xfrm>
            <a:off x="6650038" y="4829879"/>
            <a:ext cx="173199" cy="4238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B1FB1EC-0C88-4915-A85A-C26F257A10D4}"/>
              </a:ext>
            </a:extLst>
          </p:cNvPr>
          <p:cNvPicPr>
            <a:picLocks noChangeAspect="1"/>
          </p:cNvPicPr>
          <p:nvPr/>
        </p:nvPicPr>
        <p:blipFill>
          <a:blip r:embed="rId11"/>
          <a:stretch>
            <a:fillRect/>
          </a:stretch>
        </p:blipFill>
        <p:spPr>
          <a:xfrm>
            <a:off x="7682635" y="3961958"/>
            <a:ext cx="2227842" cy="2128827"/>
          </a:xfrm>
          <a:prstGeom prst="rect">
            <a:avLst/>
          </a:prstGeom>
        </p:spPr>
      </p:pic>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A4A875CF-2C48-47A6-B327-2294D21B33D9}"/>
                  </a:ext>
                </a:extLst>
              </p:cNvPr>
              <p:cNvSpPr/>
              <p:nvPr/>
            </p:nvSpPr>
            <p:spPr>
              <a:xfrm>
                <a:off x="6772092" y="4841705"/>
                <a:ext cx="600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31</m:t>
                          </m:r>
                        </m:sub>
                      </m:sSub>
                    </m:oMath>
                  </m:oMathPara>
                </a14:m>
                <a:endParaRPr lang="zh-CN" altLang="en-US" dirty="0"/>
              </a:p>
            </p:txBody>
          </p:sp>
        </mc:Choice>
        <mc:Fallback>
          <p:sp>
            <p:nvSpPr>
              <p:cNvPr id="19" name="矩形 18">
                <a:extLst>
                  <a:ext uri="{FF2B5EF4-FFF2-40B4-BE49-F238E27FC236}">
                    <a16:creationId xmlns:a16="http://schemas.microsoft.com/office/drawing/2014/main" id="{A4A875CF-2C48-47A6-B327-2294D21B33D9}"/>
                  </a:ext>
                </a:extLst>
              </p:cNvPr>
              <p:cNvSpPr>
                <a:spLocks noRot="1" noChangeAspect="1" noMove="1" noResize="1" noEditPoints="1" noAdjustHandles="1" noChangeArrowheads="1" noChangeShapeType="1" noTextEdit="1"/>
              </p:cNvSpPr>
              <p:nvPr/>
            </p:nvSpPr>
            <p:spPr>
              <a:xfrm>
                <a:off x="6772092" y="4841705"/>
                <a:ext cx="60067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5AE57606-E5DA-4F0F-8D39-5B69228FF7A4}"/>
                  </a:ext>
                </a:extLst>
              </p:cNvPr>
              <p:cNvSpPr/>
              <p:nvPr/>
            </p:nvSpPr>
            <p:spPr>
              <a:xfrm>
                <a:off x="8224412" y="6213372"/>
                <a:ext cx="1144288"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31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3</m:t>
                        </m:r>
                        <m:r>
                          <a:rPr lang="en-US" altLang="zh-CN" i="1">
                            <a:latin typeface="Cambria Math" panose="02040503050406030204" pitchFamily="18" charset="0"/>
                          </a:rPr>
                          <m:t>1</m:t>
                        </m:r>
                      </m:sub>
                    </m:sSub>
                  </m:oMath>
                </a14:m>
                <a:r>
                  <a:rPr lang="en-US" altLang="zh-CN" dirty="0"/>
                  <a:t>)</a:t>
                </a:r>
                <a:endParaRPr lang="zh-CN" altLang="en-US" dirty="0"/>
              </a:p>
            </p:txBody>
          </p:sp>
        </mc:Choice>
        <mc:Fallback>
          <p:sp>
            <p:nvSpPr>
              <p:cNvPr id="3" name="矩形 2">
                <a:extLst>
                  <a:ext uri="{FF2B5EF4-FFF2-40B4-BE49-F238E27FC236}">
                    <a16:creationId xmlns:a16="http://schemas.microsoft.com/office/drawing/2014/main" id="{5AE57606-E5DA-4F0F-8D39-5B69228FF7A4}"/>
                  </a:ext>
                </a:extLst>
              </p:cNvPr>
              <p:cNvSpPr>
                <a:spLocks noRot="1" noChangeAspect="1" noMove="1" noResize="1" noEditPoints="1" noAdjustHandles="1" noChangeArrowheads="1" noChangeShapeType="1" noTextEdit="1"/>
              </p:cNvSpPr>
              <p:nvPr/>
            </p:nvSpPr>
            <p:spPr>
              <a:xfrm>
                <a:off x="8224412" y="6213372"/>
                <a:ext cx="1144288" cy="369332"/>
              </a:xfrm>
              <a:prstGeom prst="rect">
                <a:avLst/>
              </a:prstGeom>
              <a:blipFill>
                <a:blip r:embed="rId13"/>
                <a:stretch>
                  <a:fillRect l="-1596" t="-8197" r="-3723"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800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Pruning </a:t>
            </a:r>
            <a:endParaRPr lang="en-US" dirty="0"/>
          </a:p>
        </p:txBody>
      </p:sp>
      <p:pic>
        <p:nvPicPr>
          <p:cNvPr id="2" name="图片 1">
            <a:extLst>
              <a:ext uri="{FF2B5EF4-FFF2-40B4-BE49-F238E27FC236}">
                <a16:creationId xmlns:a16="http://schemas.microsoft.com/office/drawing/2014/main" id="{881E6FEA-54F5-4BC3-965A-7CA0797E4654}"/>
              </a:ext>
            </a:extLst>
          </p:cNvPr>
          <p:cNvPicPr>
            <a:picLocks noChangeAspect="1"/>
          </p:cNvPicPr>
          <p:nvPr/>
        </p:nvPicPr>
        <p:blipFill>
          <a:blip r:embed="rId3"/>
          <a:stretch>
            <a:fillRect/>
          </a:stretch>
        </p:blipFill>
        <p:spPr>
          <a:xfrm>
            <a:off x="1451581" y="1973868"/>
            <a:ext cx="9265938" cy="1994244"/>
          </a:xfrm>
          <a:prstGeom prst="rect">
            <a:avLst/>
          </a:prstGeom>
        </p:spPr>
      </p:pic>
    </p:spTree>
    <p:extLst>
      <p:ext uri="{BB962C8B-B14F-4D97-AF65-F5344CB8AC3E}">
        <p14:creationId xmlns:p14="http://schemas.microsoft.com/office/powerpoint/2010/main" val="57781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Pruning </a:t>
            </a:r>
            <a:endParaRPr lang="en-US" dirty="0"/>
          </a:p>
        </p:txBody>
      </p:sp>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84ED2860-D93D-4960-AF2C-0E5F357A1C2E}"/>
                  </a:ext>
                </a:extLst>
              </p:cNvPr>
              <p:cNvGraphicFramePr>
                <a:graphicFrameLocks noGrp="1"/>
              </p:cNvGraphicFramePr>
              <p:nvPr>
                <p:extLst>
                  <p:ext uri="{D42A27DB-BD31-4B8C-83A1-F6EECF244321}">
                    <p14:modId xmlns:p14="http://schemas.microsoft.com/office/powerpoint/2010/main" val="63424124"/>
                  </p:ext>
                </p:extLst>
              </p:nvPr>
            </p:nvGraphicFramePr>
            <p:xfrm>
              <a:off x="1149505" y="1747019"/>
              <a:ext cx="6321030" cy="1682348"/>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25313">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38834">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extLst>
                      <a:ext uri="{0D108BD9-81ED-4DB2-BD59-A6C34878D82A}">
                        <a16:rowId xmlns:a16="http://schemas.microsoft.com/office/drawing/2014/main" val="3386648316"/>
                      </a:ext>
                    </a:extLst>
                  </a:tr>
                  <a:tr h="446467">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23</m:t>
                                    </m:r>
                                  </m:sub>
                                </m:sSub>
                              </m:oMath>
                            </m:oMathPara>
                          </a14:m>
                          <a:endParaRPr lang="zh-CN" altLang="en-US" dirty="0"/>
                        </a:p>
                      </a:txBody>
                      <a:tcPr/>
                    </a:tc>
                    <a:extLst>
                      <a:ext uri="{0D108BD9-81ED-4DB2-BD59-A6C34878D82A}">
                        <a16:rowId xmlns:a16="http://schemas.microsoft.com/office/drawing/2014/main" val="3101950820"/>
                      </a:ext>
                    </a:extLst>
                  </a:tr>
                  <a:tr h="504361">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33</m:t>
                                    </m:r>
                                  </m:sub>
                                </m:sSub>
                              </m:oMath>
                            </m:oMathPara>
                          </a14:m>
                          <a:endParaRPr lang="zh-CN" altLang="en-US" dirty="0"/>
                        </a:p>
                      </a:txBody>
                      <a:tcPr/>
                    </a:tc>
                    <a:extLst>
                      <a:ext uri="{0D108BD9-81ED-4DB2-BD59-A6C34878D82A}">
                        <a16:rowId xmlns:a16="http://schemas.microsoft.com/office/drawing/2014/main" val="441571172"/>
                      </a:ext>
                    </a:extLst>
                  </a:tr>
                </a:tbl>
              </a:graphicData>
            </a:graphic>
          </p:graphicFrame>
        </mc:Choice>
        <mc:Fallback>
          <p:graphicFrame>
            <p:nvGraphicFramePr>
              <p:cNvPr id="5" name="表格 4">
                <a:extLst>
                  <a:ext uri="{FF2B5EF4-FFF2-40B4-BE49-F238E27FC236}">
                    <a16:creationId xmlns:a16="http://schemas.microsoft.com/office/drawing/2014/main" id="{84ED2860-D93D-4960-AF2C-0E5F357A1C2E}"/>
                  </a:ext>
                </a:extLst>
              </p:cNvPr>
              <p:cNvGraphicFramePr>
                <a:graphicFrameLocks noGrp="1"/>
              </p:cNvGraphicFramePr>
              <p:nvPr>
                <p:extLst>
                  <p:ext uri="{D42A27DB-BD31-4B8C-83A1-F6EECF244321}">
                    <p14:modId xmlns:p14="http://schemas.microsoft.com/office/powerpoint/2010/main" val="63424124"/>
                  </p:ext>
                </p:extLst>
              </p:nvPr>
            </p:nvGraphicFramePr>
            <p:xfrm>
              <a:off x="1149505" y="1747019"/>
              <a:ext cx="6321030" cy="1682348"/>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3"/>
                          <a:stretch>
                            <a:fillRect l="-29677" t="-8333" r="-206774" b="-365000"/>
                          </a:stretch>
                        </a:blipFill>
                      </a:tcPr>
                    </a:tc>
                    <a:tc>
                      <a:txBody>
                        <a:bodyPr/>
                        <a:lstStyle/>
                        <a:p>
                          <a:endParaRPr lang="zh-CN"/>
                        </a:p>
                      </a:txBody>
                      <a:tcPr>
                        <a:blipFill>
                          <a:blip r:embed="rId3"/>
                          <a:stretch>
                            <a:fillRect l="-122188" t="-8333" r="-94833" b="-365000"/>
                          </a:stretch>
                        </a:blipFill>
                      </a:tcPr>
                    </a:tc>
                    <a:tc>
                      <a:txBody>
                        <a:bodyPr/>
                        <a:lstStyle/>
                        <a:p>
                          <a:endParaRPr lang="zh-CN"/>
                        </a:p>
                      </a:txBody>
                      <a:tcPr>
                        <a:blipFill>
                          <a:blip r:embed="rId3"/>
                          <a:stretch>
                            <a:fillRect l="-237338" t="-8333" r="-1299" b="-365000"/>
                          </a:stretch>
                        </a:blipFill>
                      </a:tcPr>
                    </a:tc>
                    <a:extLst>
                      <a:ext uri="{0D108BD9-81ED-4DB2-BD59-A6C34878D82A}">
                        <a16:rowId xmlns:a16="http://schemas.microsoft.com/office/drawing/2014/main" val="567151437"/>
                      </a:ext>
                    </a:extLst>
                  </a:tr>
                  <a:tr h="365760">
                    <a:tc>
                      <a:txBody>
                        <a:bodyPr/>
                        <a:lstStyle/>
                        <a:p>
                          <a:endParaRPr lang="zh-CN"/>
                        </a:p>
                      </a:txBody>
                      <a:tcPr>
                        <a:blipFill>
                          <a:blip r:embed="rId3"/>
                          <a:stretch>
                            <a:fillRect l="-1099" t="-108333" r="-1045055" b="-265000"/>
                          </a:stretch>
                        </a:blipFill>
                      </a:tcPr>
                    </a:tc>
                    <a:tc>
                      <a:txBody>
                        <a:bodyPr/>
                        <a:lstStyle/>
                        <a:p>
                          <a:endParaRPr lang="zh-CN"/>
                        </a:p>
                      </a:txBody>
                      <a:tcPr>
                        <a:blipFill>
                          <a:blip r:embed="rId3"/>
                          <a:stretch>
                            <a:fillRect l="-29677" t="-108333" r="-206774" b="-265000"/>
                          </a:stretch>
                        </a:blipFill>
                      </a:tcPr>
                    </a:tc>
                    <a:tc>
                      <a:txBody>
                        <a:bodyPr/>
                        <a:lstStyle/>
                        <a:p>
                          <a:endParaRPr lang="zh-CN"/>
                        </a:p>
                      </a:txBody>
                      <a:tcPr>
                        <a:blipFill>
                          <a:blip r:embed="rId3"/>
                          <a:stretch>
                            <a:fillRect l="-122188" t="-108333" r="-94833" b="-265000"/>
                          </a:stretch>
                        </a:blipFill>
                      </a:tcPr>
                    </a:tc>
                    <a:tc>
                      <a:txBody>
                        <a:bodyPr/>
                        <a:lstStyle/>
                        <a:p>
                          <a:endParaRPr lang="zh-CN"/>
                        </a:p>
                      </a:txBody>
                      <a:tcPr>
                        <a:blipFill>
                          <a:blip r:embed="rId3"/>
                          <a:stretch>
                            <a:fillRect l="-237338" t="-108333" r="-1299" b="-265000"/>
                          </a:stretch>
                        </a:blipFill>
                      </a:tcPr>
                    </a:tc>
                    <a:extLst>
                      <a:ext uri="{0D108BD9-81ED-4DB2-BD59-A6C34878D82A}">
                        <a16:rowId xmlns:a16="http://schemas.microsoft.com/office/drawing/2014/main" val="3386648316"/>
                      </a:ext>
                    </a:extLst>
                  </a:tr>
                  <a:tr h="446467">
                    <a:tc>
                      <a:txBody>
                        <a:bodyPr/>
                        <a:lstStyle/>
                        <a:p>
                          <a:endParaRPr lang="zh-CN"/>
                        </a:p>
                      </a:txBody>
                      <a:tcPr>
                        <a:blipFill>
                          <a:blip r:embed="rId3"/>
                          <a:stretch>
                            <a:fillRect l="-1099" t="-168919" r="-1045055" b="-114865"/>
                          </a:stretch>
                        </a:blipFill>
                      </a:tcPr>
                    </a:tc>
                    <a:tc>
                      <a:txBody>
                        <a:bodyPr/>
                        <a:lstStyle/>
                        <a:p>
                          <a:endParaRPr lang="zh-CN"/>
                        </a:p>
                      </a:txBody>
                      <a:tcPr>
                        <a:blipFill>
                          <a:blip r:embed="rId3"/>
                          <a:stretch>
                            <a:fillRect l="-29677" t="-168919" r="-206774" b="-114865"/>
                          </a:stretch>
                        </a:blipFill>
                      </a:tcPr>
                    </a:tc>
                    <a:tc>
                      <a:txBody>
                        <a:bodyPr/>
                        <a:lstStyle/>
                        <a:p>
                          <a:endParaRPr lang="zh-CN"/>
                        </a:p>
                      </a:txBody>
                      <a:tcPr>
                        <a:blipFill>
                          <a:blip r:embed="rId3"/>
                          <a:stretch>
                            <a:fillRect l="-122188" t="-168919" r="-94833" b="-114865"/>
                          </a:stretch>
                        </a:blipFill>
                      </a:tcPr>
                    </a:tc>
                    <a:tc>
                      <a:txBody>
                        <a:bodyPr/>
                        <a:lstStyle/>
                        <a:p>
                          <a:endParaRPr lang="zh-CN"/>
                        </a:p>
                      </a:txBody>
                      <a:tcPr>
                        <a:blipFill>
                          <a:blip r:embed="rId3"/>
                          <a:stretch>
                            <a:fillRect l="-237338" t="-168919" r="-1299" b="-114865"/>
                          </a:stretch>
                        </a:blipFill>
                      </a:tcPr>
                    </a:tc>
                    <a:extLst>
                      <a:ext uri="{0D108BD9-81ED-4DB2-BD59-A6C34878D82A}">
                        <a16:rowId xmlns:a16="http://schemas.microsoft.com/office/drawing/2014/main" val="3101950820"/>
                      </a:ext>
                    </a:extLst>
                  </a:tr>
                  <a:tr h="504361">
                    <a:tc>
                      <a:txBody>
                        <a:bodyPr/>
                        <a:lstStyle/>
                        <a:p>
                          <a:endParaRPr lang="zh-CN"/>
                        </a:p>
                      </a:txBody>
                      <a:tcPr>
                        <a:blipFill>
                          <a:blip r:embed="rId3"/>
                          <a:stretch>
                            <a:fillRect l="-1099" t="-239759" r="-1045055" b="-2410"/>
                          </a:stretch>
                        </a:blipFill>
                      </a:tcPr>
                    </a:tc>
                    <a:tc>
                      <a:txBody>
                        <a:bodyPr/>
                        <a:lstStyle/>
                        <a:p>
                          <a:endParaRPr lang="zh-CN"/>
                        </a:p>
                      </a:txBody>
                      <a:tcPr>
                        <a:blipFill>
                          <a:blip r:embed="rId3"/>
                          <a:stretch>
                            <a:fillRect l="-29677" t="-239759" r="-206774" b="-2410"/>
                          </a:stretch>
                        </a:blipFill>
                      </a:tcPr>
                    </a:tc>
                    <a:tc>
                      <a:txBody>
                        <a:bodyPr/>
                        <a:lstStyle/>
                        <a:p>
                          <a:endParaRPr lang="zh-CN"/>
                        </a:p>
                      </a:txBody>
                      <a:tcPr>
                        <a:blipFill>
                          <a:blip r:embed="rId3"/>
                          <a:stretch>
                            <a:fillRect l="-122188" t="-239759" r="-94833" b="-2410"/>
                          </a:stretch>
                        </a:blipFill>
                      </a:tcPr>
                    </a:tc>
                    <a:tc>
                      <a:txBody>
                        <a:bodyPr/>
                        <a:lstStyle/>
                        <a:p>
                          <a:endParaRPr lang="zh-CN"/>
                        </a:p>
                      </a:txBody>
                      <a:tcPr>
                        <a:blipFill>
                          <a:blip r:embed="rId3"/>
                          <a:stretch>
                            <a:fillRect l="-237338" t="-239759" r="-1299" b="-2410"/>
                          </a:stretch>
                        </a:blipFill>
                      </a:tcPr>
                    </a:tc>
                    <a:extLst>
                      <a:ext uri="{0D108BD9-81ED-4DB2-BD59-A6C34878D82A}">
                        <a16:rowId xmlns:a16="http://schemas.microsoft.com/office/drawing/2014/main" val="441571172"/>
                      </a:ext>
                    </a:extLst>
                  </a:tr>
                </a:tbl>
              </a:graphicData>
            </a:graphic>
          </p:graphicFrame>
        </mc:Fallback>
      </mc:AlternateContent>
      <p:grpSp>
        <p:nvGrpSpPr>
          <p:cNvPr id="16" name="组合 15">
            <a:extLst>
              <a:ext uri="{FF2B5EF4-FFF2-40B4-BE49-F238E27FC236}">
                <a16:creationId xmlns:a16="http://schemas.microsoft.com/office/drawing/2014/main" id="{F01A117C-C3DC-477F-A548-10F0B5C4B9A4}"/>
              </a:ext>
            </a:extLst>
          </p:cNvPr>
          <p:cNvGrpSpPr/>
          <p:nvPr/>
        </p:nvGrpSpPr>
        <p:grpSpPr>
          <a:xfrm>
            <a:off x="10292243" y="1483717"/>
            <a:ext cx="1255568" cy="781090"/>
            <a:chOff x="9299251" y="1804138"/>
            <a:chExt cx="1255568" cy="781090"/>
          </a:xfrm>
        </p:grpSpPr>
        <p:pic>
          <p:nvPicPr>
            <p:cNvPr id="2" name="图片 1">
              <a:extLst>
                <a:ext uri="{FF2B5EF4-FFF2-40B4-BE49-F238E27FC236}">
                  <a16:creationId xmlns:a16="http://schemas.microsoft.com/office/drawing/2014/main" id="{BE9BAC8F-D678-41BA-AEB8-53EAD387C602}"/>
                </a:ext>
              </a:extLst>
            </p:cNvPr>
            <p:cNvPicPr>
              <a:picLocks noChangeAspect="1"/>
            </p:cNvPicPr>
            <p:nvPr/>
          </p:nvPicPr>
          <p:blipFill>
            <a:blip r:embed="rId4"/>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9C12C4A-9350-4254-828D-3577F51A9030}"/>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11" name="矩形 10">
                  <a:extLst>
                    <a:ext uri="{FF2B5EF4-FFF2-40B4-BE49-F238E27FC236}">
                      <a16:creationId xmlns:a16="http://schemas.microsoft.com/office/drawing/2014/main" id="{F9C12C4A-9350-4254-828D-3577F51A9030}"/>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5"/>
                  <a:stretch>
                    <a:fillRect b="-1667"/>
                  </a:stretch>
                </a:blipFill>
              </p:spPr>
              <p:txBody>
                <a:bodyPr/>
                <a:lstStyle/>
                <a:p>
                  <a:r>
                    <a:rPr lang="zh-CN" altLang="en-US">
                      <a:noFill/>
                    </a:rPr>
                    <a:t> </a:t>
                  </a:r>
                </a:p>
              </p:txBody>
            </p:sp>
          </mc:Fallback>
        </mc:AlternateContent>
      </p:grpSp>
      <p:pic>
        <p:nvPicPr>
          <p:cNvPr id="14" name="图片 13">
            <a:extLst>
              <a:ext uri="{FF2B5EF4-FFF2-40B4-BE49-F238E27FC236}">
                <a16:creationId xmlns:a16="http://schemas.microsoft.com/office/drawing/2014/main" id="{3C1BFD4C-E80C-4629-B337-C5C181EA0F83}"/>
              </a:ext>
            </a:extLst>
          </p:cNvPr>
          <p:cNvPicPr>
            <a:picLocks noChangeAspect="1"/>
          </p:cNvPicPr>
          <p:nvPr/>
        </p:nvPicPr>
        <p:blipFill>
          <a:blip r:embed="rId6"/>
          <a:stretch>
            <a:fillRect/>
          </a:stretch>
        </p:blipFill>
        <p:spPr>
          <a:xfrm>
            <a:off x="10352867" y="2735281"/>
            <a:ext cx="558293" cy="531169"/>
          </a:xfrm>
          <a:prstGeom prst="rect">
            <a:avLst/>
          </a:prstGeom>
        </p:spPr>
      </p:pic>
      <p:pic>
        <p:nvPicPr>
          <p:cNvPr id="17" name="图片 16">
            <a:extLst>
              <a:ext uri="{FF2B5EF4-FFF2-40B4-BE49-F238E27FC236}">
                <a16:creationId xmlns:a16="http://schemas.microsoft.com/office/drawing/2014/main" id="{55C17820-183D-4062-ABB9-BC670F1ED023}"/>
              </a:ext>
            </a:extLst>
          </p:cNvPr>
          <p:cNvPicPr>
            <a:picLocks noChangeAspect="1"/>
          </p:cNvPicPr>
          <p:nvPr/>
        </p:nvPicPr>
        <p:blipFill>
          <a:blip r:embed="rId6"/>
          <a:stretch>
            <a:fillRect/>
          </a:stretch>
        </p:blipFill>
        <p:spPr>
          <a:xfrm>
            <a:off x="10352866" y="3968231"/>
            <a:ext cx="558293" cy="531169"/>
          </a:xfrm>
          <a:prstGeom prst="rect">
            <a:avLst/>
          </a:prstGeom>
        </p:spPr>
      </p:pic>
      <p:sp>
        <p:nvSpPr>
          <p:cNvPr id="18" name="文本框 17">
            <a:extLst>
              <a:ext uri="{FF2B5EF4-FFF2-40B4-BE49-F238E27FC236}">
                <a16:creationId xmlns:a16="http://schemas.microsoft.com/office/drawing/2014/main" id="{3CB2C5ED-2D91-49E4-8834-699FD9FCFE46}"/>
              </a:ext>
            </a:extLst>
          </p:cNvPr>
          <p:cNvSpPr txBox="1"/>
          <p:nvPr/>
        </p:nvSpPr>
        <p:spPr>
          <a:xfrm rot="5400000">
            <a:off x="10518744" y="3406885"/>
            <a:ext cx="415498" cy="369332"/>
          </a:xfrm>
          <a:prstGeom prst="rect">
            <a:avLst/>
          </a:prstGeom>
          <a:noFill/>
        </p:spPr>
        <p:txBody>
          <a:bodyPr wrap="none" rtlCol="0">
            <a:spAutoFit/>
          </a:bodyPr>
          <a:lstStyle/>
          <a:p>
            <a:r>
              <a:rPr lang="en-US" altLang="zh-CN" dirty="0"/>
              <a:t>…</a:t>
            </a:r>
            <a:endParaRPr lang="zh-CN" altLang="en-US" dirty="0"/>
          </a:p>
        </p:txBody>
      </p:sp>
      <p:sp>
        <p:nvSpPr>
          <p:cNvPr id="19" name="矩形 18">
            <a:extLst>
              <a:ext uri="{FF2B5EF4-FFF2-40B4-BE49-F238E27FC236}">
                <a16:creationId xmlns:a16="http://schemas.microsoft.com/office/drawing/2014/main" id="{51D0322E-4F88-4AB2-98ED-B9EC6DE7E2EB}"/>
              </a:ext>
            </a:extLst>
          </p:cNvPr>
          <p:cNvSpPr/>
          <p:nvPr/>
        </p:nvSpPr>
        <p:spPr>
          <a:xfrm>
            <a:off x="10139059" y="2492944"/>
            <a:ext cx="1092686" cy="22274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E5315EC7-6248-4F89-A41C-2BF9DE07C76D}"/>
                  </a:ext>
                </a:extLst>
              </p:cNvPr>
              <p:cNvSpPr/>
              <p:nvPr/>
            </p:nvSpPr>
            <p:spPr>
              <a:xfrm>
                <a:off x="9238359" y="1620606"/>
                <a:ext cx="1216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𝐷</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σ</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oMath>
                  </m:oMathPara>
                </a14:m>
                <a:endParaRPr lang="en-US" altLang="zh-CN" b="0" dirty="0"/>
              </a:p>
            </p:txBody>
          </p:sp>
        </mc:Choice>
        <mc:Fallback>
          <p:sp>
            <p:nvSpPr>
              <p:cNvPr id="20" name="矩形 19">
                <a:extLst>
                  <a:ext uri="{FF2B5EF4-FFF2-40B4-BE49-F238E27FC236}">
                    <a16:creationId xmlns:a16="http://schemas.microsoft.com/office/drawing/2014/main" id="{E5315EC7-6248-4F89-A41C-2BF9DE07C76D}"/>
                  </a:ext>
                </a:extLst>
              </p:cNvPr>
              <p:cNvSpPr>
                <a:spLocks noRot="1" noChangeAspect="1" noMove="1" noResize="1" noEditPoints="1" noAdjustHandles="1" noChangeArrowheads="1" noChangeShapeType="1" noTextEdit="1"/>
              </p:cNvSpPr>
              <p:nvPr/>
            </p:nvSpPr>
            <p:spPr>
              <a:xfrm>
                <a:off x="9238359" y="1620606"/>
                <a:ext cx="1216167" cy="369332"/>
              </a:xfrm>
              <a:prstGeom prst="rect">
                <a:avLst/>
              </a:prstGeom>
              <a:blipFill>
                <a:blip r:embed="rId7"/>
                <a:stretch>
                  <a:fillRect b="-15000"/>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3D102046-0EF6-4C20-808C-8FCEF577474D}"/>
              </a:ext>
            </a:extLst>
          </p:cNvPr>
          <p:cNvPicPr>
            <a:picLocks noChangeAspect="1"/>
          </p:cNvPicPr>
          <p:nvPr/>
        </p:nvPicPr>
        <p:blipFill>
          <a:blip r:embed="rId8"/>
          <a:stretch>
            <a:fillRect/>
          </a:stretch>
        </p:blipFill>
        <p:spPr>
          <a:xfrm>
            <a:off x="7799635" y="2636085"/>
            <a:ext cx="635033" cy="647733"/>
          </a:xfrm>
          <a:prstGeom prst="rect">
            <a:avLst/>
          </a:prstGeom>
        </p:spPr>
      </p:pic>
      <p:sp>
        <p:nvSpPr>
          <p:cNvPr id="37" name="任意多边形: 形状 36">
            <a:extLst>
              <a:ext uri="{FF2B5EF4-FFF2-40B4-BE49-F238E27FC236}">
                <a16:creationId xmlns:a16="http://schemas.microsoft.com/office/drawing/2014/main" id="{35EEBA9D-C794-4655-91FC-2C406DB8015D}"/>
              </a:ext>
            </a:extLst>
          </p:cNvPr>
          <p:cNvSpPr/>
          <p:nvPr/>
        </p:nvSpPr>
        <p:spPr>
          <a:xfrm>
            <a:off x="9590251" y="2050182"/>
            <a:ext cx="497571" cy="885524"/>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7E8CAF27-B5AD-4B74-8F6D-0B3CA8D1B9DA}"/>
              </a:ext>
            </a:extLst>
          </p:cNvPr>
          <p:cNvSpPr/>
          <p:nvPr/>
        </p:nvSpPr>
        <p:spPr>
          <a:xfrm>
            <a:off x="9092869" y="2052883"/>
            <a:ext cx="1092686" cy="2116617"/>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94F96E35-44FD-4D06-A0AE-0733264BE4A6}"/>
              </a:ext>
            </a:extLst>
          </p:cNvPr>
          <p:cNvCxnSpPr>
            <a:cxnSpLocks/>
            <a:stCxn id="42" idx="2"/>
          </p:cNvCxnSpPr>
          <p:nvPr/>
        </p:nvCxnSpPr>
        <p:spPr>
          <a:xfrm flipH="1" flipV="1">
            <a:off x="8462925" y="3089710"/>
            <a:ext cx="1722630" cy="1079790"/>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接箭头连接符 44">
            <a:extLst>
              <a:ext uri="{FF2B5EF4-FFF2-40B4-BE49-F238E27FC236}">
                <a16:creationId xmlns:a16="http://schemas.microsoft.com/office/drawing/2014/main" id="{1D9FF82D-3FF9-4658-8AF2-5971DA14059F}"/>
              </a:ext>
            </a:extLst>
          </p:cNvPr>
          <p:cNvCxnSpPr>
            <a:cxnSpLocks/>
            <a:stCxn id="19" idx="1"/>
          </p:cNvCxnSpPr>
          <p:nvPr/>
        </p:nvCxnSpPr>
        <p:spPr>
          <a:xfrm flipH="1" flipV="1">
            <a:off x="8462925" y="3089711"/>
            <a:ext cx="1676134" cy="516944"/>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a:extLst>
              <a:ext uri="{FF2B5EF4-FFF2-40B4-BE49-F238E27FC236}">
                <a16:creationId xmlns:a16="http://schemas.microsoft.com/office/drawing/2014/main" id="{99EC1FDC-51A7-48B0-9487-D7918A3A1363}"/>
              </a:ext>
            </a:extLst>
          </p:cNvPr>
          <p:cNvCxnSpPr>
            <a:cxnSpLocks/>
          </p:cNvCxnSpPr>
          <p:nvPr/>
        </p:nvCxnSpPr>
        <p:spPr>
          <a:xfrm flipH="1">
            <a:off x="8462924" y="3000866"/>
            <a:ext cx="1641157" cy="88843"/>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思想气泡: 云 56">
            <a:extLst>
              <a:ext uri="{FF2B5EF4-FFF2-40B4-BE49-F238E27FC236}">
                <a16:creationId xmlns:a16="http://schemas.microsoft.com/office/drawing/2014/main" id="{382E1200-AB9C-4264-AAF7-366FBB05B1D4}"/>
              </a:ext>
            </a:extLst>
          </p:cNvPr>
          <p:cNvSpPr/>
          <p:nvPr/>
        </p:nvSpPr>
        <p:spPr>
          <a:xfrm>
            <a:off x="5579533" y="3880585"/>
            <a:ext cx="3521634" cy="2588966"/>
          </a:xfrm>
          <a:prstGeom prst="cloudCallout">
            <a:avLst>
              <a:gd name="adj1" fmla="val 66875"/>
              <a:gd name="adj2" fmla="val -450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55C5E26B-ECE4-41EA-965D-288692A57B66}"/>
              </a:ext>
            </a:extLst>
          </p:cNvPr>
          <p:cNvPicPr>
            <a:picLocks noChangeAspect="1"/>
          </p:cNvPicPr>
          <p:nvPr/>
        </p:nvPicPr>
        <p:blipFill>
          <a:blip r:embed="rId9"/>
          <a:stretch>
            <a:fillRect/>
          </a:stretch>
        </p:blipFill>
        <p:spPr>
          <a:xfrm>
            <a:off x="8492133" y="2636085"/>
            <a:ext cx="481626" cy="536494"/>
          </a:xfrm>
          <a:prstGeom prst="rect">
            <a:avLst/>
          </a:prstGeom>
        </p:spPr>
      </p:pic>
      <p:sp>
        <p:nvSpPr>
          <p:cNvPr id="25" name="左大括号 24">
            <a:extLst>
              <a:ext uri="{FF2B5EF4-FFF2-40B4-BE49-F238E27FC236}">
                <a16:creationId xmlns:a16="http://schemas.microsoft.com/office/drawing/2014/main" id="{3F25DB03-B6E5-4D82-BAF5-C7E5088F212C}"/>
              </a:ext>
            </a:extLst>
          </p:cNvPr>
          <p:cNvSpPr/>
          <p:nvPr/>
        </p:nvSpPr>
        <p:spPr>
          <a:xfrm>
            <a:off x="6534544" y="4419504"/>
            <a:ext cx="244008" cy="14776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3DACDC0-1EC7-4B1F-BA00-728F6174E561}"/>
                  </a:ext>
                </a:extLst>
              </p:cNvPr>
              <p:cNvSpPr/>
              <p:nvPr/>
            </p:nvSpPr>
            <p:spPr>
              <a:xfrm>
                <a:off x="6027420" y="4956934"/>
                <a:ext cx="600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31</m:t>
                          </m:r>
                        </m:sub>
                      </m:sSub>
                    </m:oMath>
                  </m:oMathPara>
                </a14:m>
                <a:endParaRPr lang="zh-CN" altLang="en-US" dirty="0"/>
              </a:p>
            </p:txBody>
          </p:sp>
        </mc:Choice>
        <mc:Fallback xmlns="">
          <p:sp>
            <p:nvSpPr>
              <p:cNvPr id="26" name="矩形 25">
                <a:extLst>
                  <a:ext uri="{FF2B5EF4-FFF2-40B4-BE49-F238E27FC236}">
                    <a16:creationId xmlns:a16="http://schemas.microsoft.com/office/drawing/2014/main" id="{C3DACDC0-1EC7-4B1F-BA00-728F6174E561}"/>
                  </a:ext>
                </a:extLst>
              </p:cNvPr>
              <p:cNvSpPr>
                <a:spLocks noRot="1" noChangeAspect="1" noMove="1" noResize="1" noEditPoints="1" noAdjustHandles="1" noChangeArrowheads="1" noChangeShapeType="1" noTextEdit="1"/>
              </p:cNvSpPr>
              <p:nvPr/>
            </p:nvSpPr>
            <p:spPr>
              <a:xfrm>
                <a:off x="6027420" y="4956934"/>
                <a:ext cx="600677" cy="369332"/>
              </a:xfrm>
              <a:prstGeom prst="rect">
                <a:avLst/>
              </a:prstGeom>
              <a:blipFill>
                <a:blip r:embed="rId10"/>
                <a:stretch>
                  <a:fillRect/>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0B869260-3D72-451C-96FA-6DB7CD860411}"/>
              </a:ext>
            </a:extLst>
          </p:cNvPr>
          <p:cNvPicPr>
            <a:picLocks noChangeAspect="1"/>
          </p:cNvPicPr>
          <p:nvPr/>
        </p:nvPicPr>
        <p:blipFill>
          <a:blip r:embed="rId9"/>
          <a:stretch>
            <a:fillRect/>
          </a:stretch>
        </p:blipFill>
        <p:spPr>
          <a:xfrm>
            <a:off x="6344786" y="4725934"/>
            <a:ext cx="481626" cy="536494"/>
          </a:xfrm>
          <a:prstGeom prst="rect">
            <a:avLst/>
          </a:prstGeom>
        </p:spPr>
      </p:pic>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E4E87185-A699-4166-9A7D-9BBE33C3EA42}"/>
                  </a:ext>
                </a:extLst>
              </p:cNvPr>
              <p:cNvSpPr/>
              <p:nvPr/>
            </p:nvSpPr>
            <p:spPr>
              <a:xfrm>
                <a:off x="11609084" y="3199136"/>
                <a:ext cx="5727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oMath>
                  </m:oMathPara>
                </a14:m>
                <a:endParaRPr lang="zh-CN" altLang="en-US" dirty="0"/>
              </a:p>
            </p:txBody>
          </p:sp>
        </mc:Choice>
        <mc:Fallback>
          <p:sp>
            <p:nvSpPr>
              <p:cNvPr id="29" name="矩形 28">
                <a:extLst>
                  <a:ext uri="{FF2B5EF4-FFF2-40B4-BE49-F238E27FC236}">
                    <a16:creationId xmlns:a16="http://schemas.microsoft.com/office/drawing/2014/main" id="{E4E87185-A699-4166-9A7D-9BBE33C3EA42}"/>
                  </a:ext>
                </a:extLst>
              </p:cNvPr>
              <p:cNvSpPr>
                <a:spLocks noRot="1" noChangeAspect="1" noMove="1" noResize="1" noEditPoints="1" noAdjustHandles="1" noChangeArrowheads="1" noChangeShapeType="1" noTextEdit="1"/>
              </p:cNvSpPr>
              <p:nvPr/>
            </p:nvSpPr>
            <p:spPr>
              <a:xfrm>
                <a:off x="11609084" y="3199136"/>
                <a:ext cx="572785" cy="369332"/>
              </a:xfrm>
              <a:prstGeom prst="rect">
                <a:avLst/>
              </a:prstGeom>
              <a:blipFill>
                <a:blip r:embed="rId11"/>
                <a:stretch>
                  <a:fillRect b="-1667"/>
                </a:stretch>
              </a:blipFill>
            </p:spPr>
            <p:txBody>
              <a:bodyPr/>
              <a:lstStyle/>
              <a:p>
                <a:r>
                  <a:rPr lang="zh-CN" altLang="en-US">
                    <a:noFill/>
                  </a:rPr>
                  <a:t> </a:t>
                </a:r>
              </a:p>
            </p:txBody>
          </p:sp>
        </mc:Fallback>
      </mc:AlternateContent>
      <p:sp>
        <p:nvSpPr>
          <p:cNvPr id="30" name="任意多边形: 形状 29">
            <a:extLst>
              <a:ext uri="{FF2B5EF4-FFF2-40B4-BE49-F238E27FC236}">
                <a16:creationId xmlns:a16="http://schemas.microsoft.com/office/drawing/2014/main" id="{B2C7F01B-E7FE-40A9-A163-A53A0FAC478D}"/>
              </a:ext>
            </a:extLst>
          </p:cNvPr>
          <p:cNvSpPr/>
          <p:nvPr/>
        </p:nvSpPr>
        <p:spPr>
          <a:xfrm flipH="1">
            <a:off x="11231745" y="2687472"/>
            <a:ext cx="369331" cy="1884265"/>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2B58E6B8-3942-4D18-92DE-078EEA1442AA}"/>
              </a:ext>
            </a:extLst>
          </p:cNvPr>
          <p:cNvPicPr>
            <a:picLocks noChangeAspect="1"/>
          </p:cNvPicPr>
          <p:nvPr/>
        </p:nvPicPr>
        <p:blipFill>
          <a:blip r:embed="rId9"/>
          <a:stretch>
            <a:fillRect/>
          </a:stretch>
        </p:blipFill>
        <p:spPr>
          <a:xfrm>
            <a:off x="11231744" y="3177980"/>
            <a:ext cx="481626" cy="536494"/>
          </a:xfrm>
          <a:prstGeom prst="rect">
            <a:avLst/>
          </a:prstGeom>
        </p:spPr>
      </p:pic>
      <p:pic>
        <p:nvPicPr>
          <p:cNvPr id="33" name="图片 32">
            <a:extLst>
              <a:ext uri="{FF2B5EF4-FFF2-40B4-BE49-F238E27FC236}">
                <a16:creationId xmlns:a16="http://schemas.microsoft.com/office/drawing/2014/main" id="{BD65D034-343C-48A2-8911-DD0D1A1656CF}"/>
              </a:ext>
            </a:extLst>
          </p:cNvPr>
          <p:cNvPicPr>
            <a:picLocks noChangeAspect="1"/>
          </p:cNvPicPr>
          <p:nvPr/>
        </p:nvPicPr>
        <p:blipFill>
          <a:blip r:embed="rId12"/>
          <a:stretch>
            <a:fillRect/>
          </a:stretch>
        </p:blipFill>
        <p:spPr>
          <a:xfrm>
            <a:off x="6936145" y="4419504"/>
            <a:ext cx="1537933" cy="1469580"/>
          </a:xfrm>
          <a:prstGeom prst="rect">
            <a:avLst/>
          </a:prstGeom>
        </p:spPr>
      </p:pic>
    </p:spTree>
    <p:extLst>
      <p:ext uri="{BB962C8B-B14F-4D97-AF65-F5344CB8AC3E}">
        <p14:creationId xmlns:p14="http://schemas.microsoft.com/office/powerpoint/2010/main" val="520375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Transaction Pruning </a:t>
            </a:r>
            <a:endParaRPr lang="en-US" dirty="0"/>
          </a:p>
        </p:txBody>
      </p:sp>
      <p:grpSp>
        <p:nvGrpSpPr>
          <p:cNvPr id="16" name="组合 15">
            <a:extLst>
              <a:ext uri="{FF2B5EF4-FFF2-40B4-BE49-F238E27FC236}">
                <a16:creationId xmlns:a16="http://schemas.microsoft.com/office/drawing/2014/main" id="{F01A117C-C3DC-477F-A548-10F0B5C4B9A4}"/>
              </a:ext>
            </a:extLst>
          </p:cNvPr>
          <p:cNvGrpSpPr/>
          <p:nvPr/>
        </p:nvGrpSpPr>
        <p:grpSpPr>
          <a:xfrm>
            <a:off x="10292243" y="1483717"/>
            <a:ext cx="1255568" cy="781090"/>
            <a:chOff x="9299251" y="1804138"/>
            <a:chExt cx="1255568" cy="781090"/>
          </a:xfrm>
        </p:grpSpPr>
        <p:pic>
          <p:nvPicPr>
            <p:cNvPr id="2" name="图片 1">
              <a:extLst>
                <a:ext uri="{FF2B5EF4-FFF2-40B4-BE49-F238E27FC236}">
                  <a16:creationId xmlns:a16="http://schemas.microsoft.com/office/drawing/2014/main" id="{BE9BAC8F-D678-41BA-AEB8-53EAD387C602}"/>
                </a:ext>
              </a:extLst>
            </p:cNvPr>
            <p:cNvPicPr>
              <a:picLocks noChangeAspect="1"/>
            </p:cNvPicPr>
            <p:nvPr/>
          </p:nvPicPr>
          <p:blipFill>
            <a:blip r:embed="rId3"/>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9C12C4A-9350-4254-828D-3577F51A9030}"/>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11" name="矩形 10">
                  <a:extLst>
                    <a:ext uri="{FF2B5EF4-FFF2-40B4-BE49-F238E27FC236}">
                      <a16:creationId xmlns:a16="http://schemas.microsoft.com/office/drawing/2014/main" id="{F9C12C4A-9350-4254-828D-3577F51A9030}"/>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6"/>
                  <a:stretch>
                    <a:fillRect b="-1667"/>
                  </a:stretch>
                </a:blipFill>
              </p:spPr>
              <p:txBody>
                <a:bodyPr/>
                <a:lstStyle/>
                <a:p>
                  <a:r>
                    <a:rPr lang="zh-CN" altLang="en-US">
                      <a:noFill/>
                    </a:rPr>
                    <a:t> </a:t>
                  </a:r>
                </a:p>
              </p:txBody>
            </p:sp>
          </mc:Fallback>
        </mc:AlternateContent>
      </p:grpSp>
      <p:pic>
        <p:nvPicPr>
          <p:cNvPr id="14" name="图片 13">
            <a:extLst>
              <a:ext uri="{FF2B5EF4-FFF2-40B4-BE49-F238E27FC236}">
                <a16:creationId xmlns:a16="http://schemas.microsoft.com/office/drawing/2014/main" id="{3C1BFD4C-E80C-4629-B337-C5C181EA0F83}"/>
              </a:ext>
            </a:extLst>
          </p:cNvPr>
          <p:cNvPicPr>
            <a:picLocks noChangeAspect="1"/>
          </p:cNvPicPr>
          <p:nvPr/>
        </p:nvPicPr>
        <p:blipFill>
          <a:blip r:embed="rId7"/>
          <a:stretch>
            <a:fillRect/>
          </a:stretch>
        </p:blipFill>
        <p:spPr>
          <a:xfrm>
            <a:off x="10352867" y="2735281"/>
            <a:ext cx="558293" cy="531169"/>
          </a:xfrm>
          <a:prstGeom prst="rect">
            <a:avLst/>
          </a:prstGeom>
        </p:spPr>
      </p:pic>
      <p:pic>
        <p:nvPicPr>
          <p:cNvPr id="17" name="图片 16">
            <a:extLst>
              <a:ext uri="{FF2B5EF4-FFF2-40B4-BE49-F238E27FC236}">
                <a16:creationId xmlns:a16="http://schemas.microsoft.com/office/drawing/2014/main" id="{55C17820-183D-4062-ABB9-BC670F1ED023}"/>
              </a:ext>
            </a:extLst>
          </p:cNvPr>
          <p:cNvPicPr>
            <a:picLocks noChangeAspect="1"/>
          </p:cNvPicPr>
          <p:nvPr/>
        </p:nvPicPr>
        <p:blipFill>
          <a:blip r:embed="rId7"/>
          <a:stretch>
            <a:fillRect/>
          </a:stretch>
        </p:blipFill>
        <p:spPr>
          <a:xfrm>
            <a:off x="10352866" y="3968231"/>
            <a:ext cx="558293" cy="531169"/>
          </a:xfrm>
          <a:prstGeom prst="rect">
            <a:avLst/>
          </a:prstGeom>
        </p:spPr>
      </p:pic>
      <p:sp>
        <p:nvSpPr>
          <p:cNvPr id="18" name="文本框 17">
            <a:extLst>
              <a:ext uri="{FF2B5EF4-FFF2-40B4-BE49-F238E27FC236}">
                <a16:creationId xmlns:a16="http://schemas.microsoft.com/office/drawing/2014/main" id="{3CB2C5ED-2D91-49E4-8834-699FD9FCFE46}"/>
              </a:ext>
            </a:extLst>
          </p:cNvPr>
          <p:cNvSpPr txBox="1"/>
          <p:nvPr/>
        </p:nvSpPr>
        <p:spPr>
          <a:xfrm rot="5400000">
            <a:off x="10518744" y="3406885"/>
            <a:ext cx="415498" cy="369332"/>
          </a:xfrm>
          <a:prstGeom prst="rect">
            <a:avLst/>
          </a:prstGeom>
          <a:noFill/>
        </p:spPr>
        <p:txBody>
          <a:bodyPr wrap="none" rtlCol="0">
            <a:spAutoFit/>
          </a:bodyPr>
          <a:lstStyle/>
          <a:p>
            <a:r>
              <a:rPr lang="en-US" altLang="zh-CN" dirty="0"/>
              <a:t>…</a:t>
            </a:r>
            <a:endParaRPr lang="zh-CN" altLang="en-US" dirty="0"/>
          </a:p>
        </p:txBody>
      </p:sp>
      <p:sp>
        <p:nvSpPr>
          <p:cNvPr id="19" name="矩形 18">
            <a:extLst>
              <a:ext uri="{FF2B5EF4-FFF2-40B4-BE49-F238E27FC236}">
                <a16:creationId xmlns:a16="http://schemas.microsoft.com/office/drawing/2014/main" id="{51D0322E-4F88-4AB2-98ED-B9EC6DE7E2EB}"/>
              </a:ext>
            </a:extLst>
          </p:cNvPr>
          <p:cNvSpPr/>
          <p:nvPr/>
        </p:nvSpPr>
        <p:spPr>
          <a:xfrm>
            <a:off x="10139059" y="2492944"/>
            <a:ext cx="1092686" cy="22274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5315EC7-6248-4F89-A41C-2BF9DE07C76D}"/>
                  </a:ext>
                </a:extLst>
              </p:cNvPr>
              <p:cNvSpPr/>
              <p:nvPr/>
            </p:nvSpPr>
            <p:spPr>
              <a:xfrm>
                <a:off x="9855294" y="1744314"/>
                <a:ext cx="600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oMath>
                  </m:oMathPara>
                </a14:m>
                <a:endParaRPr lang="zh-CN" altLang="en-US" dirty="0"/>
              </a:p>
            </p:txBody>
          </p:sp>
        </mc:Choice>
        <mc:Fallback xmlns="">
          <p:sp>
            <p:nvSpPr>
              <p:cNvPr id="20" name="矩形 19">
                <a:extLst>
                  <a:ext uri="{FF2B5EF4-FFF2-40B4-BE49-F238E27FC236}">
                    <a16:creationId xmlns:a16="http://schemas.microsoft.com/office/drawing/2014/main" id="{E5315EC7-6248-4F89-A41C-2BF9DE07C76D}"/>
                  </a:ext>
                </a:extLst>
              </p:cNvPr>
              <p:cNvSpPr>
                <a:spLocks noRot="1" noChangeAspect="1" noMove="1" noResize="1" noEditPoints="1" noAdjustHandles="1" noChangeArrowheads="1" noChangeShapeType="1" noTextEdit="1"/>
              </p:cNvSpPr>
              <p:nvPr/>
            </p:nvSpPr>
            <p:spPr>
              <a:xfrm>
                <a:off x="9855294" y="1744314"/>
                <a:ext cx="600677" cy="369332"/>
              </a:xfrm>
              <a:prstGeom prst="rect">
                <a:avLst/>
              </a:prstGeom>
              <a:blipFill>
                <a:blip r:embed="rId8"/>
                <a:stretch>
                  <a:fillRect/>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3D102046-0EF6-4C20-808C-8FCEF577474D}"/>
              </a:ext>
            </a:extLst>
          </p:cNvPr>
          <p:cNvPicPr>
            <a:picLocks noChangeAspect="1"/>
          </p:cNvPicPr>
          <p:nvPr/>
        </p:nvPicPr>
        <p:blipFill>
          <a:blip r:embed="rId9"/>
          <a:stretch>
            <a:fillRect/>
          </a:stretch>
        </p:blipFill>
        <p:spPr>
          <a:xfrm>
            <a:off x="7799635" y="2636085"/>
            <a:ext cx="635033" cy="647733"/>
          </a:xfrm>
          <a:prstGeom prst="rect">
            <a:avLst/>
          </a:prstGeom>
        </p:spPr>
      </p:pic>
      <p:sp>
        <p:nvSpPr>
          <p:cNvPr id="37" name="任意多边形: 形状 36">
            <a:extLst>
              <a:ext uri="{FF2B5EF4-FFF2-40B4-BE49-F238E27FC236}">
                <a16:creationId xmlns:a16="http://schemas.microsoft.com/office/drawing/2014/main" id="{35EEBA9D-C794-4655-91FC-2C406DB8015D}"/>
              </a:ext>
            </a:extLst>
          </p:cNvPr>
          <p:cNvSpPr/>
          <p:nvPr/>
        </p:nvSpPr>
        <p:spPr>
          <a:xfrm>
            <a:off x="9590251" y="2050182"/>
            <a:ext cx="497571" cy="885524"/>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7E8CAF27-B5AD-4B74-8F6D-0B3CA8D1B9DA}"/>
              </a:ext>
            </a:extLst>
          </p:cNvPr>
          <p:cNvSpPr/>
          <p:nvPr/>
        </p:nvSpPr>
        <p:spPr>
          <a:xfrm>
            <a:off x="9092869" y="2052883"/>
            <a:ext cx="1092686" cy="2116617"/>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94F96E35-44FD-4D06-A0AE-0733264BE4A6}"/>
              </a:ext>
            </a:extLst>
          </p:cNvPr>
          <p:cNvCxnSpPr>
            <a:cxnSpLocks/>
            <a:stCxn id="42" idx="2"/>
          </p:cNvCxnSpPr>
          <p:nvPr/>
        </p:nvCxnSpPr>
        <p:spPr>
          <a:xfrm flipH="1" flipV="1">
            <a:off x="8462925" y="3089710"/>
            <a:ext cx="1722630" cy="1079790"/>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接箭头连接符 44">
            <a:extLst>
              <a:ext uri="{FF2B5EF4-FFF2-40B4-BE49-F238E27FC236}">
                <a16:creationId xmlns:a16="http://schemas.microsoft.com/office/drawing/2014/main" id="{1D9FF82D-3FF9-4658-8AF2-5971DA14059F}"/>
              </a:ext>
            </a:extLst>
          </p:cNvPr>
          <p:cNvCxnSpPr>
            <a:cxnSpLocks/>
            <a:stCxn id="19" idx="1"/>
          </p:cNvCxnSpPr>
          <p:nvPr/>
        </p:nvCxnSpPr>
        <p:spPr>
          <a:xfrm flipH="1" flipV="1">
            <a:off x="8462925" y="3089711"/>
            <a:ext cx="1676134" cy="516944"/>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a:extLst>
              <a:ext uri="{FF2B5EF4-FFF2-40B4-BE49-F238E27FC236}">
                <a16:creationId xmlns:a16="http://schemas.microsoft.com/office/drawing/2014/main" id="{99EC1FDC-51A7-48B0-9487-D7918A3A1363}"/>
              </a:ext>
            </a:extLst>
          </p:cNvPr>
          <p:cNvCxnSpPr>
            <a:cxnSpLocks/>
          </p:cNvCxnSpPr>
          <p:nvPr/>
        </p:nvCxnSpPr>
        <p:spPr>
          <a:xfrm flipH="1">
            <a:off x="8462924" y="3000866"/>
            <a:ext cx="1641157" cy="88843"/>
          </a:xfrm>
          <a:prstGeom prst="straightConnector1">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矩形 6">
            <a:extLst>
              <a:ext uri="{FF2B5EF4-FFF2-40B4-BE49-F238E27FC236}">
                <a16:creationId xmlns:a16="http://schemas.microsoft.com/office/drawing/2014/main" id="{9102994F-6B13-4158-971F-4F1D8C303C4E}"/>
              </a:ext>
            </a:extLst>
          </p:cNvPr>
          <p:cNvSpPr/>
          <p:nvPr/>
        </p:nvSpPr>
        <p:spPr>
          <a:xfrm>
            <a:off x="8611294" y="2698691"/>
            <a:ext cx="415498" cy="369332"/>
          </a:xfrm>
          <a:prstGeom prst="rect">
            <a:avLst/>
          </a:prstGeom>
        </p:spPr>
        <p:txBody>
          <a:bodyPr wrap="none">
            <a:spAutoFit/>
          </a:bodyPr>
          <a:lstStyle/>
          <a:p>
            <a:r>
              <a:rPr lang="zh-CN" altLang="en-US" dirty="0">
                <a:solidFill>
                  <a:srgbClr val="C00000"/>
                </a:solidFill>
                <a:latin typeface="arial" panose="020B0604020202020204" pitchFamily="34" charset="0"/>
              </a:rPr>
              <a:t>✓</a:t>
            </a:r>
            <a:endParaRPr lang="zh-CN" altLang="en-US" dirty="0">
              <a:solidFill>
                <a:srgbClr val="C00000"/>
              </a:solidFill>
            </a:endParaRPr>
          </a:p>
        </p:txBody>
      </p:sp>
      <mc:AlternateContent xmlns:mc="http://schemas.openxmlformats.org/markup-compatibility/2006">
        <mc:Choice xmlns:a14="http://schemas.microsoft.com/office/drawing/2010/main" Requires="a14">
          <p:graphicFrame>
            <p:nvGraphicFramePr>
              <p:cNvPr id="27" name="表格 26">
                <a:extLst>
                  <a:ext uri="{FF2B5EF4-FFF2-40B4-BE49-F238E27FC236}">
                    <a16:creationId xmlns:a16="http://schemas.microsoft.com/office/drawing/2014/main" id="{4FC327A7-D0C4-47E3-98B7-DDF305BF7205}"/>
                  </a:ext>
                </a:extLst>
              </p:cNvPr>
              <p:cNvGraphicFramePr>
                <a:graphicFrameLocks noGrp="1"/>
              </p:cNvGraphicFramePr>
              <p:nvPr>
                <p:extLst>
                  <p:ext uri="{D42A27DB-BD31-4B8C-83A1-F6EECF244321}">
                    <p14:modId xmlns:p14="http://schemas.microsoft.com/office/powerpoint/2010/main" val="328195174"/>
                  </p:ext>
                </p:extLst>
              </p:nvPr>
            </p:nvGraphicFramePr>
            <p:xfrm>
              <a:off x="1149505" y="1747019"/>
              <a:ext cx="6321030" cy="2186709"/>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25313">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38834">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extLst>
                      <a:ext uri="{0D108BD9-81ED-4DB2-BD59-A6C34878D82A}">
                        <a16:rowId xmlns:a16="http://schemas.microsoft.com/office/drawing/2014/main" val="3386648316"/>
                      </a:ext>
                    </a:extLst>
                  </a:tr>
                  <a:tr h="446467">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23</m:t>
                                    </m:r>
                                  </m:sub>
                                </m:sSub>
                              </m:oMath>
                            </m:oMathPara>
                          </a14:m>
                          <a:endParaRPr lang="zh-CN" altLang="en-US" dirty="0"/>
                        </a:p>
                      </a:txBody>
                      <a:tcPr/>
                    </a:tc>
                    <a:extLst>
                      <a:ext uri="{0D108BD9-81ED-4DB2-BD59-A6C34878D82A}">
                        <a16:rowId xmlns:a16="http://schemas.microsoft.com/office/drawing/2014/main" val="3101950820"/>
                      </a:ext>
                    </a:extLst>
                  </a:tr>
                  <a:tr h="504361">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sub>
                                    <m:r>
                                      <a:rPr lang="en-US" altLang="zh-CN" b="0" i="1" smtClean="0">
                                        <a:latin typeface="Cambria Math" panose="02040503050406030204" pitchFamily="18" charset="0"/>
                                      </a:rPr>
                                      <m:t>33</m:t>
                                    </m:r>
                                  </m:sub>
                                </m:sSub>
                              </m:oMath>
                            </m:oMathPara>
                          </a14:m>
                          <a:endParaRPr lang="zh-CN" altLang="en-US" dirty="0"/>
                        </a:p>
                      </a:txBody>
                      <a:tcPr/>
                    </a:tc>
                    <a:extLst>
                      <a:ext uri="{0D108BD9-81ED-4DB2-BD59-A6C34878D82A}">
                        <a16:rowId xmlns:a16="http://schemas.microsoft.com/office/drawing/2014/main" val="441571172"/>
                      </a:ext>
                    </a:extLst>
                  </a:tr>
                  <a:tr h="50436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31</m:t>
                                  </m:r>
                                </m:sub>
                              </m:sSub>
                            </m:oMath>
                          </a14:m>
                          <a:r>
                            <a:rPr lang="en-US" altLang="zh-CN" dirty="0">
                              <a:solidFill>
                                <a:schemeClr val="tx1"/>
                              </a:solidFill>
                            </a:rPr>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31</m:t>
                                  </m:r>
                                </m:sub>
                              </m:sSub>
                            </m:oMath>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45626161"/>
                      </a:ext>
                    </a:extLst>
                  </a:tr>
                </a:tbl>
              </a:graphicData>
            </a:graphic>
          </p:graphicFrame>
        </mc:Choice>
        <mc:Fallback>
          <p:graphicFrame>
            <p:nvGraphicFramePr>
              <p:cNvPr id="27" name="表格 26">
                <a:extLst>
                  <a:ext uri="{FF2B5EF4-FFF2-40B4-BE49-F238E27FC236}">
                    <a16:creationId xmlns:a16="http://schemas.microsoft.com/office/drawing/2014/main" id="{4FC327A7-D0C4-47E3-98B7-DDF305BF7205}"/>
                  </a:ext>
                </a:extLst>
              </p:cNvPr>
              <p:cNvGraphicFramePr>
                <a:graphicFrameLocks noGrp="1"/>
              </p:cNvGraphicFramePr>
              <p:nvPr>
                <p:extLst>
                  <p:ext uri="{D42A27DB-BD31-4B8C-83A1-F6EECF244321}">
                    <p14:modId xmlns:p14="http://schemas.microsoft.com/office/powerpoint/2010/main" val="328195174"/>
                  </p:ext>
                </p:extLst>
              </p:nvPr>
            </p:nvGraphicFramePr>
            <p:xfrm>
              <a:off x="1149505" y="1747019"/>
              <a:ext cx="6321030" cy="2186709"/>
            </p:xfrm>
            <a:graphic>
              <a:graphicData uri="http://schemas.openxmlformats.org/drawingml/2006/table">
                <a:tbl>
                  <a:tblPr firstRow="1" bandRow="1">
                    <a:tableStyleId>{5C22544A-7EE6-4342-B048-85BDC9FD1C3A}</a:tableStyleId>
                  </a:tblPr>
                  <a:tblGrid>
                    <a:gridCol w="557196">
                      <a:extLst>
                        <a:ext uri="{9D8B030D-6E8A-4147-A177-3AD203B41FA5}">
                          <a16:colId xmlns:a16="http://schemas.microsoft.com/office/drawing/2014/main" val="82067987"/>
                        </a:ext>
                      </a:extLst>
                    </a:gridCol>
                    <a:gridCol w="1886552">
                      <a:extLst>
                        <a:ext uri="{9D8B030D-6E8A-4147-A177-3AD203B41FA5}">
                          <a16:colId xmlns:a16="http://schemas.microsoft.com/office/drawing/2014/main" val="3447528998"/>
                        </a:ext>
                      </a:extLst>
                    </a:gridCol>
                    <a:gridCol w="2002055">
                      <a:extLst>
                        <a:ext uri="{9D8B030D-6E8A-4147-A177-3AD203B41FA5}">
                          <a16:colId xmlns:a16="http://schemas.microsoft.com/office/drawing/2014/main" val="2906708620"/>
                        </a:ext>
                      </a:extLst>
                    </a:gridCol>
                    <a:gridCol w="1875227">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10"/>
                          <a:stretch>
                            <a:fillRect l="-29677" t="-8333" r="-206774" b="-503333"/>
                          </a:stretch>
                        </a:blipFill>
                      </a:tcPr>
                    </a:tc>
                    <a:tc>
                      <a:txBody>
                        <a:bodyPr/>
                        <a:lstStyle/>
                        <a:p>
                          <a:endParaRPr lang="zh-CN"/>
                        </a:p>
                      </a:txBody>
                      <a:tcPr>
                        <a:blipFill>
                          <a:blip r:embed="rId10"/>
                          <a:stretch>
                            <a:fillRect l="-122188" t="-8333" r="-94833" b="-503333"/>
                          </a:stretch>
                        </a:blipFill>
                      </a:tcPr>
                    </a:tc>
                    <a:tc>
                      <a:txBody>
                        <a:bodyPr/>
                        <a:lstStyle/>
                        <a:p>
                          <a:endParaRPr lang="zh-CN"/>
                        </a:p>
                      </a:txBody>
                      <a:tcPr>
                        <a:blipFill>
                          <a:blip r:embed="rId10"/>
                          <a:stretch>
                            <a:fillRect l="-237338" t="-8333" r="-1299" b="-503333"/>
                          </a:stretch>
                        </a:blipFill>
                      </a:tcPr>
                    </a:tc>
                    <a:extLst>
                      <a:ext uri="{0D108BD9-81ED-4DB2-BD59-A6C34878D82A}">
                        <a16:rowId xmlns:a16="http://schemas.microsoft.com/office/drawing/2014/main" val="567151437"/>
                      </a:ext>
                    </a:extLst>
                  </a:tr>
                  <a:tr h="365760">
                    <a:tc>
                      <a:txBody>
                        <a:bodyPr/>
                        <a:lstStyle/>
                        <a:p>
                          <a:endParaRPr lang="zh-CN"/>
                        </a:p>
                      </a:txBody>
                      <a:tcPr>
                        <a:blipFill>
                          <a:blip r:embed="rId10"/>
                          <a:stretch>
                            <a:fillRect l="-1099" t="-108333" r="-1045055" b="-403333"/>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endParaRPr lang="zh-CN"/>
                        </a:p>
                      </a:txBody>
                      <a:tcPr>
                        <a:blipFill>
                          <a:blip r:embed="rId10"/>
                          <a:stretch>
                            <a:fillRect l="-122188" t="-108333" r="-94833" b="-403333"/>
                          </a:stretch>
                        </a:blipFill>
                      </a:tcPr>
                    </a:tc>
                    <a:tc>
                      <a:txBody>
                        <a:bodyPr/>
                        <a:lstStyle/>
                        <a:p>
                          <a:endParaRPr lang="zh-CN"/>
                        </a:p>
                      </a:txBody>
                      <a:tcPr>
                        <a:blipFill>
                          <a:blip r:embed="rId10"/>
                          <a:stretch>
                            <a:fillRect l="-237338" t="-108333" r="-1299" b="-403333"/>
                          </a:stretch>
                        </a:blipFill>
                      </a:tcPr>
                    </a:tc>
                    <a:extLst>
                      <a:ext uri="{0D108BD9-81ED-4DB2-BD59-A6C34878D82A}">
                        <a16:rowId xmlns:a16="http://schemas.microsoft.com/office/drawing/2014/main" val="3386648316"/>
                      </a:ext>
                    </a:extLst>
                  </a:tr>
                  <a:tr h="446467">
                    <a:tc>
                      <a:txBody>
                        <a:bodyPr/>
                        <a:lstStyle/>
                        <a:p>
                          <a:endParaRPr lang="zh-CN"/>
                        </a:p>
                      </a:txBody>
                      <a:tcPr>
                        <a:blipFill>
                          <a:blip r:embed="rId10"/>
                          <a:stretch>
                            <a:fillRect l="-1099" t="-168919" r="-1045055" b="-227027"/>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endParaRPr lang="zh-CN"/>
                        </a:p>
                      </a:txBody>
                      <a:tcPr>
                        <a:blipFill>
                          <a:blip r:embed="rId10"/>
                          <a:stretch>
                            <a:fillRect l="-122188" t="-168919" r="-94833" b="-227027"/>
                          </a:stretch>
                        </a:blipFill>
                      </a:tcPr>
                    </a:tc>
                    <a:tc>
                      <a:txBody>
                        <a:bodyPr/>
                        <a:lstStyle/>
                        <a:p>
                          <a:endParaRPr lang="zh-CN"/>
                        </a:p>
                      </a:txBody>
                      <a:tcPr>
                        <a:blipFill>
                          <a:blip r:embed="rId10"/>
                          <a:stretch>
                            <a:fillRect l="-237338" t="-168919" r="-1299" b="-227027"/>
                          </a:stretch>
                        </a:blipFill>
                      </a:tcPr>
                    </a:tc>
                    <a:extLst>
                      <a:ext uri="{0D108BD9-81ED-4DB2-BD59-A6C34878D82A}">
                        <a16:rowId xmlns:a16="http://schemas.microsoft.com/office/drawing/2014/main" val="3101950820"/>
                      </a:ext>
                    </a:extLst>
                  </a:tr>
                  <a:tr h="504361">
                    <a:tc>
                      <a:txBody>
                        <a:bodyPr/>
                        <a:lstStyle/>
                        <a:p>
                          <a:endParaRPr lang="zh-CN"/>
                        </a:p>
                      </a:txBody>
                      <a:tcPr>
                        <a:blipFill>
                          <a:blip r:embed="rId10"/>
                          <a:stretch>
                            <a:fillRect l="-1099" t="-239759" r="-1045055" b="-102410"/>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endParaRPr lang="zh-CN"/>
                        </a:p>
                      </a:txBody>
                      <a:tcPr>
                        <a:blipFill>
                          <a:blip r:embed="rId10"/>
                          <a:stretch>
                            <a:fillRect l="-122188" t="-239759" r="-94833" b="-102410"/>
                          </a:stretch>
                        </a:blipFill>
                      </a:tcPr>
                    </a:tc>
                    <a:tc>
                      <a:txBody>
                        <a:bodyPr/>
                        <a:lstStyle/>
                        <a:p>
                          <a:endParaRPr lang="zh-CN"/>
                        </a:p>
                      </a:txBody>
                      <a:tcPr>
                        <a:blipFill>
                          <a:blip r:embed="rId10"/>
                          <a:stretch>
                            <a:fillRect l="-237338" t="-239759" r="-1299" b="-102410"/>
                          </a:stretch>
                        </a:blipFill>
                      </a:tcPr>
                    </a:tc>
                    <a:extLst>
                      <a:ext uri="{0D108BD9-81ED-4DB2-BD59-A6C34878D82A}">
                        <a16:rowId xmlns:a16="http://schemas.microsoft.com/office/drawing/2014/main" val="441571172"/>
                      </a:ext>
                    </a:extLst>
                  </a:tr>
                  <a:tr h="504361">
                    <a:tc>
                      <a:txBody>
                        <a:bodyPr/>
                        <a:lstStyle/>
                        <a:p>
                          <a:endParaRPr lang="zh-CN"/>
                        </a:p>
                      </a:txBody>
                      <a:tcPr>
                        <a:blipFill>
                          <a:blip r:embed="rId10"/>
                          <a:stretch>
                            <a:fillRect l="-1099" t="-339759" r="-1045055" b="-2410"/>
                          </a:stretch>
                        </a:blipFill>
                      </a:tcPr>
                    </a:tc>
                    <a:tc>
                      <a:txBody>
                        <a:bodyPr/>
                        <a:lstStyle/>
                        <a:p>
                          <a:endParaRPr lang="zh-CN"/>
                        </a:p>
                      </a:txBody>
                      <a:tcPr>
                        <a:blipFill>
                          <a:blip r:embed="rId10"/>
                          <a:stretch>
                            <a:fillRect l="-29677" t="-339759" r="-206774" b="-2410"/>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45626161"/>
                      </a:ext>
                    </a:extLst>
                  </a:tr>
                </a:tbl>
              </a:graphicData>
            </a:graphic>
          </p:graphicFrame>
        </mc:Fallback>
      </mc:AlternateContent>
      <p:sp>
        <p:nvSpPr>
          <p:cNvPr id="25" name="思想气泡: 云 24">
            <a:extLst>
              <a:ext uri="{FF2B5EF4-FFF2-40B4-BE49-F238E27FC236}">
                <a16:creationId xmlns:a16="http://schemas.microsoft.com/office/drawing/2014/main" id="{B0F534E5-A8FA-4481-945B-0B4F9BD3295E}"/>
              </a:ext>
            </a:extLst>
          </p:cNvPr>
          <p:cNvSpPr/>
          <p:nvPr/>
        </p:nvSpPr>
        <p:spPr>
          <a:xfrm>
            <a:off x="5579533" y="3880585"/>
            <a:ext cx="3521634" cy="2588966"/>
          </a:xfrm>
          <a:prstGeom prst="cloudCallout">
            <a:avLst>
              <a:gd name="adj1" fmla="val 66875"/>
              <a:gd name="adj2" fmla="val -450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139E00B-AAB4-4B5D-BBEA-BBD9D71C0157}"/>
                  </a:ext>
                </a:extLst>
              </p:cNvPr>
              <p:cNvSpPr/>
              <p:nvPr/>
            </p:nvSpPr>
            <p:spPr>
              <a:xfrm>
                <a:off x="11609084" y="3199136"/>
                <a:ext cx="5727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oMath>
                  </m:oMathPara>
                </a14:m>
                <a:endParaRPr lang="zh-CN" altLang="en-US" dirty="0"/>
              </a:p>
            </p:txBody>
          </p:sp>
        </mc:Choice>
        <mc:Fallback xmlns="">
          <p:sp>
            <p:nvSpPr>
              <p:cNvPr id="32" name="矩形 31">
                <a:extLst>
                  <a:ext uri="{FF2B5EF4-FFF2-40B4-BE49-F238E27FC236}">
                    <a16:creationId xmlns:a16="http://schemas.microsoft.com/office/drawing/2014/main" id="{0139E00B-AAB4-4B5D-BBEA-BBD9D71C0157}"/>
                  </a:ext>
                </a:extLst>
              </p:cNvPr>
              <p:cNvSpPr>
                <a:spLocks noRot="1" noChangeAspect="1" noMove="1" noResize="1" noEditPoints="1" noAdjustHandles="1" noChangeArrowheads="1" noChangeShapeType="1" noTextEdit="1"/>
              </p:cNvSpPr>
              <p:nvPr/>
            </p:nvSpPr>
            <p:spPr>
              <a:xfrm>
                <a:off x="11609084" y="3199136"/>
                <a:ext cx="572786" cy="369332"/>
              </a:xfrm>
              <a:prstGeom prst="rect">
                <a:avLst/>
              </a:prstGeom>
              <a:blipFill>
                <a:blip r:embed="rId11"/>
                <a:stretch>
                  <a:fillRect b="-1667"/>
                </a:stretch>
              </a:blipFill>
            </p:spPr>
            <p:txBody>
              <a:bodyPr/>
              <a:lstStyle/>
              <a:p>
                <a:r>
                  <a:rPr lang="zh-CN" altLang="en-US">
                    <a:noFill/>
                  </a:rPr>
                  <a:t> </a:t>
                </a:r>
              </a:p>
            </p:txBody>
          </p:sp>
        </mc:Fallback>
      </mc:AlternateContent>
      <p:sp>
        <p:nvSpPr>
          <p:cNvPr id="33" name="任意多边形: 形状 32">
            <a:extLst>
              <a:ext uri="{FF2B5EF4-FFF2-40B4-BE49-F238E27FC236}">
                <a16:creationId xmlns:a16="http://schemas.microsoft.com/office/drawing/2014/main" id="{1177BE82-7D7F-453A-AE4B-C85BAA97B197}"/>
              </a:ext>
            </a:extLst>
          </p:cNvPr>
          <p:cNvSpPr/>
          <p:nvPr/>
        </p:nvSpPr>
        <p:spPr>
          <a:xfrm flipH="1">
            <a:off x="11231745" y="2687472"/>
            <a:ext cx="369331" cy="1884265"/>
          </a:xfrm>
          <a:custGeom>
            <a:avLst/>
            <a:gdLst>
              <a:gd name="connsiteX0" fmla="*/ 722613 w 838116"/>
              <a:gd name="connsiteY0" fmla="*/ 0 h 885525"/>
              <a:gd name="connsiteX1" fmla="*/ 718 w 838116"/>
              <a:gd name="connsiteY1" fmla="*/ 394636 h 885525"/>
              <a:gd name="connsiteX2" fmla="*/ 838116 w 838116"/>
              <a:gd name="connsiteY2" fmla="*/ 885525 h 885525"/>
            </a:gdLst>
            <a:ahLst/>
            <a:cxnLst>
              <a:cxn ang="0">
                <a:pos x="connsiteX0" y="connsiteY0"/>
              </a:cxn>
              <a:cxn ang="0">
                <a:pos x="connsiteX1" y="connsiteY1"/>
              </a:cxn>
              <a:cxn ang="0">
                <a:pos x="connsiteX2" y="connsiteY2"/>
              </a:cxn>
            </a:cxnLst>
            <a:rect l="l" t="t" r="r" b="b"/>
            <a:pathLst>
              <a:path w="838116" h="885525">
                <a:moveTo>
                  <a:pt x="722613" y="0"/>
                </a:moveTo>
                <a:cubicBezTo>
                  <a:pt x="352040" y="123524"/>
                  <a:pt x="-18532" y="247049"/>
                  <a:pt x="718" y="394636"/>
                </a:cubicBezTo>
                <a:cubicBezTo>
                  <a:pt x="19968" y="542223"/>
                  <a:pt x="429042" y="713874"/>
                  <a:pt x="838116" y="885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F7F7B16-DFA0-4F78-AB9C-8F9FAEAB5DB1}"/>
              </a:ext>
            </a:extLst>
          </p:cNvPr>
          <p:cNvSpPr/>
          <p:nvPr/>
        </p:nvSpPr>
        <p:spPr>
          <a:xfrm>
            <a:off x="11239753" y="3294930"/>
            <a:ext cx="415498" cy="369332"/>
          </a:xfrm>
          <a:prstGeom prst="rect">
            <a:avLst/>
          </a:prstGeom>
        </p:spPr>
        <p:txBody>
          <a:bodyPr wrap="none">
            <a:spAutoFit/>
          </a:bodyPr>
          <a:lstStyle/>
          <a:p>
            <a:r>
              <a:rPr lang="zh-CN" altLang="en-US" dirty="0">
                <a:solidFill>
                  <a:srgbClr val="C00000"/>
                </a:solidFill>
                <a:latin typeface="arial" panose="020B0604020202020204" pitchFamily="34" charset="0"/>
              </a:rPr>
              <a:t>✓</a:t>
            </a:r>
            <a:endParaRPr lang="zh-CN" altLang="en-US" dirty="0">
              <a:solidFill>
                <a:srgbClr val="C00000"/>
              </a:solidFill>
            </a:endParaRPr>
          </a:p>
        </p:txBody>
      </p:sp>
      <p:sp>
        <p:nvSpPr>
          <p:cNvPr id="30" name="左大括号 29">
            <a:extLst>
              <a:ext uri="{FF2B5EF4-FFF2-40B4-BE49-F238E27FC236}">
                <a16:creationId xmlns:a16="http://schemas.microsoft.com/office/drawing/2014/main" id="{22EE6577-E27D-443C-8D11-202C5DBC8BB4}"/>
              </a:ext>
            </a:extLst>
          </p:cNvPr>
          <p:cNvSpPr/>
          <p:nvPr/>
        </p:nvSpPr>
        <p:spPr>
          <a:xfrm>
            <a:off x="6534544" y="4419504"/>
            <a:ext cx="244008" cy="14776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51B27BBD-7CB1-4EB8-A1F5-6FB496A7AD90}"/>
                  </a:ext>
                </a:extLst>
              </p:cNvPr>
              <p:cNvSpPr/>
              <p:nvPr/>
            </p:nvSpPr>
            <p:spPr>
              <a:xfrm>
                <a:off x="6027420" y="4956934"/>
                <a:ext cx="600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31</m:t>
                          </m:r>
                        </m:sub>
                      </m:sSub>
                    </m:oMath>
                  </m:oMathPara>
                </a14:m>
                <a:endParaRPr lang="zh-CN" altLang="en-US" dirty="0"/>
              </a:p>
            </p:txBody>
          </p:sp>
        </mc:Choice>
        <mc:Fallback xmlns="">
          <p:sp>
            <p:nvSpPr>
              <p:cNvPr id="34" name="矩形 33">
                <a:extLst>
                  <a:ext uri="{FF2B5EF4-FFF2-40B4-BE49-F238E27FC236}">
                    <a16:creationId xmlns:a16="http://schemas.microsoft.com/office/drawing/2014/main" id="{51B27BBD-7CB1-4EB8-A1F5-6FB496A7AD90}"/>
                  </a:ext>
                </a:extLst>
              </p:cNvPr>
              <p:cNvSpPr>
                <a:spLocks noRot="1" noChangeAspect="1" noMove="1" noResize="1" noEditPoints="1" noAdjustHandles="1" noChangeArrowheads="1" noChangeShapeType="1" noTextEdit="1"/>
              </p:cNvSpPr>
              <p:nvPr/>
            </p:nvSpPr>
            <p:spPr>
              <a:xfrm>
                <a:off x="6027420" y="4956934"/>
                <a:ext cx="600677" cy="369332"/>
              </a:xfrm>
              <a:prstGeom prst="rect">
                <a:avLst/>
              </a:prstGeom>
              <a:blipFill>
                <a:blip r:embed="rId12"/>
                <a:stretch>
                  <a:fillRect/>
                </a:stretch>
              </a:blipFill>
            </p:spPr>
            <p:txBody>
              <a:bodyPr/>
              <a:lstStyle/>
              <a:p>
                <a:r>
                  <a:rPr lang="zh-CN" altLang="en-US">
                    <a:noFill/>
                  </a:rPr>
                  <a:t> </a:t>
                </a:r>
              </a:p>
            </p:txBody>
          </p:sp>
        </mc:Fallback>
      </mc:AlternateContent>
      <p:pic>
        <p:nvPicPr>
          <p:cNvPr id="38" name="图片 37">
            <a:extLst>
              <a:ext uri="{FF2B5EF4-FFF2-40B4-BE49-F238E27FC236}">
                <a16:creationId xmlns:a16="http://schemas.microsoft.com/office/drawing/2014/main" id="{2AA56DBA-EEB9-40E6-BF06-577118753B70}"/>
              </a:ext>
            </a:extLst>
          </p:cNvPr>
          <p:cNvPicPr>
            <a:picLocks noChangeAspect="1"/>
          </p:cNvPicPr>
          <p:nvPr/>
        </p:nvPicPr>
        <p:blipFill>
          <a:blip r:embed="rId13"/>
          <a:stretch>
            <a:fillRect/>
          </a:stretch>
        </p:blipFill>
        <p:spPr>
          <a:xfrm>
            <a:off x="6936145" y="4419504"/>
            <a:ext cx="1537933" cy="1469580"/>
          </a:xfrm>
          <a:prstGeom prst="rect">
            <a:avLst/>
          </a:prstGeom>
        </p:spPr>
      </p:pic>
      <p:sp>
        <p:nvSpPr>
          <p:cNvPr id="46" name="矩形 45">
            <a:extLst>
              <a:ext uri="{FF2B5EF4-FFF2-40B4-BE49-F238E27FC236}">
                <a16:creationId xmlns:a16="http://schemas.microsoft.com/office/drawing/2014/main" id="{33C7973F-8400-423A-B975-C721788C9A7B}"/>
              </a:ext>
            </a:extLst>
          </p:cNvPr>
          <p:cNvSpPr/>
          <p:nvPr/>
        </p:nvSpPr>
        <p:spPr>
          <a:xfrm>
            <a:off x="6327758" y="4832307"/>
            <a:ext cx="415498" cy="369332"/>
          </a:xfrm>
          <a:prstGeom prst="rect">
            <a:avLst/>
          </a:prstGeom>
        </p:spPr>
        <p:txBody>
          <a:bodyPr wrap="none">
            <a:spAutoFit/>
          </a:bodyPr>
          <a:lstStyle/>
          <a:p>
            <a:r>
              <a:rPr lang="zh-CN" altLang="en-US" dirty="0">
                <a:solidFill>
                  <a:srgbClr val="C00000"/>
                </a:solidFill>
                <a:latin typeface="arial" panose="020B0604020202020204" pitchFamily="34" charset="0"/>
              </a:rPr>
              <a:t>✓</a:t>
            </a:r>
            <a:endParaRPr lang="zh-CN" altLang="en-US" dirty="0">
              <a:solidFill>
                <a:srgbClr val="C00000"/>
              </a:solidFill>
            </a:endParaRPr>
          </a:p>
        </p:txBody>
      </p:sp>
      <p:cxnSp>
        <p:nvCxnSpPr>
          <p:cNvPr id="5" name="直接连接符 4">
            <a:extLst>
              <a:ext uri="{FF2B5EF4-FFF2-40B4-BE49-F238E27FC236}">
                <a16:creationId xmlns:a16="http://schemas.microsoft.com/office/drawing/2014/main" id="{6CCE1B31-4EDB-4C34-9BF1-72FE86A368D9}"/>
              </a:ext>
            </a:extLst>
          </p:cNvPr>
          <p:cNvCxnSpPr>
            <a:cxnSpLocks/>
          </p:cNvCxnSpPr>
          <p:nvPr/>
        </p:nvCxnSpPr>
        <p:spPr>
          <a:xfrm>
            <a:off x="2286000" y="3805927"/>
            <a:ext cx="2453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E573DD9-BAB2-4289-9F6F-4E66FF8EB091}"/>
              </a:ext>
            </a:extLst>
          </p:cNvPr>
          <p:cNvCxnSpPr/>
          <p:nvPr/>
        </p:nvCxnSpPr>
        <p:spPr>
          <a:xfrm>
            <a:off x="2408663" y="3813679"/>
            <a:ext cx="0" cy="41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76FCF46C-966B-419E-B76B-54220C7410D1}"/>
                  </a:ext>
                </a:extLst>
              </p:cNvPr>
              <p:cNvSpPr/>
              <p:nvPr/>
            </p:nvSpPr>
            <p:spPr>
              <a:xfrm>
                <a:off x="1451581" y="4260665"/>
                <a:ext cx="219354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保留</a:t>
                </a:r>
                <a14:m>
                  <m:oMath xmlns:m="http://schemas.openxmlformats.org/officeDocument/2006/math">
                    <m:r>
                      <a:rPr lang="zh-CN" altLang="en-US" i="1">
                        <a:latin typeface="Cambria Math" panose="02040503050406030204" pitchFamily="18" charset="0"/>
                      </a:rPr>
                      <m:t>上一笔</m:t>
                    </m:r>
                    <m:r>
                      <a:rPr lang="zh-CN" altLang="en-US" i="1" smtClean="0">
                        <a:latin typeface="Cambria Math" panose="02040503050406030204" pitchFamily="18" charset="0"/>
                      </a:rPr>
                      <m:t>交易</m:t>
                    </m:r>
                    <m:r>
                      <a:rPr lang="zh-CN" altLang="en-US" i="1">
                        <a:latin typeface="Cambria Math" panose="02040503050406030204" pitchFamily="18" charset="0"/>
                      </a:rPr>
                      <m:t>的</m:t>
                    </m:r>
                    <m:r>
                      <a:rPr lang="en-US" altLang="zh-CN" i="1">
                        <a:latin typeface="Cambria Math" panose="02040503050406030204" pitchFamily="18" charset="0"/>
                      </a:rPr>
                      <m:t>𝑄</m:t>
                    </m:r>
                  </m:oMath>
                </a14:m>
                <a:endParaRPr lang="zh-CN" altLang="en-US" dirty="0">
                  <a:latin typeface="微软雅黑" panose="020B0503020204020204" pitchFamily="34" charset="-122"/>
                  <a:ea typeface="微软雅黑" panose="020B0503020204020204" pitchFamily="34" charset="-122"/>
                </a:endParaRPr>
              </a:p>
            </p:txBody>
          </p:sp>
        </mc:Choice>
        <mc:Fallback>
          <p:sp>
            <p:nvSpPr>
              <p:cNvPr id="10" name="矩形 9">
                <a:extLst>
                  <a:ext uri="{FF2B5EF4-FFF2-40B4-BE49-F238E27FC236}">
                    <a16:creationId xmlns:a16="http://schemas.microsoft.com/office/drawing/2014/main" id="{76FCF46C-966B-419E-B76B-54220C7410D1}"/>
                  </a:ext>
                </a:extLst>
              </p:cNvPr>
              <p:cNvSpPr>
                <a:spLocks noRot="1" noChangeAspect="1" noMove="1" noResize="1" noEditPoints="1" noAdjustHandles="1" noChangeArrowheads="1" noChangeShapeType="1" noTextEdit="1"/>
              </p:cNvSpPr>
              <p:nvPr/>
            </p:nvSpPr>
            <p:spPr>
              <a:xfrm>
                <a:off x="1451581" y="4260665"/>
                <a:ext cx="2193549" cy="369332"/>
              </a:xfrm>
              <a:prstGeom prst="rect">
                <a:avLst/>
              </a:prstGeom>
              <a:blipFill>
                <a:blip r:embed="rId14"/>
                <a:stretch>
                  <a:fillRect l="-222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619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514316A-09DF-47BC-8DEF-E1DEBFE1F7C6}"/>
              </a:ext>
            </a:extLst>
          </p:cNvPr>
          <p:cNvPicPr>
            <a:picLocks noChangeAspect="1"/>
          </p:cNvPicPr>
          <p:nvPr/>
        </p:nvPicPr>
        <p:blipFill>
          <a:blip r:embed="rId3"/>
          <a:stretch>
            <a:fillRect/>
          </a:stretch>
        </p:blipFill>
        <p:spPr>
          <a:xfrm>
            <a:off x="975200" y="2385394"/>
            <a:ext cx="10556036" cy="3392779"/>
          </a:xfrm>
          <a:prstGeom prst="rect">
            <a:avLst/>
          </a:prstGeom>
        </p:spPr>
      </p:pic>
      <p:sp>
        <p:nvSpPr>
          <p:cNvPr id="6" name="Title 1">
            <a:extLst>
              <a:ext uri="{FF2B5EF4-FFF2-40B4-BE49-F238E27FC236}">
                <a16:creationId xmlns:a16="http://schemas.microsoft.com/office/drawing/2014/main" id="{A3A19CE7-9DF4-4CF0-8A18-0DED8901AF79}"/>
              </a:ext>
            </a:extLst>
          </p:cNvPr>
          <p:cNvSpPr>
            <a:spLocks noGrp="1"/>
          </p:cNvSpPr>
          <p:nvPr>
            <p:ph type="title"/>
          </p:nvPr>
        </p:nvSpPr>
        <p:spPr>
          <a:xfrm>
            <a:off x="1451581" y="526148"/>
            <a:ext cx="9603275" cy="1049235"/>
          </a:xfrm>
        </p:spPr>
        <p:txBody>
          <a:bodyPr>
            <a:normAutofit/>
          </a:bodyPr>
          <a:lstStyle/>
          <a:p>
            <a:r>
              <a:rPr lang="en-US" altLang="zh-CN" dirty="0">
                <a:solidFill>
                  <a:schemeClr val="tx1"/>
                </a:solidFill>
              </a:rPr>
              <a:t>Transaction Pruning </a:t>
            </a:r>
            <a:endParaRPr lang="en-US" dirty="0">
              <a:solidFill>
                <a:schemeClr val="tx1"/>
              </a:solidFill>
            </a:endParaRPr>
          </a:p>
        </p:txBody>
      </p:sp>
      <p:sp>
        <p:nvSpPr>
          <p:cNvPr id="5" name="矩形 4">
            <a:extLst>
              <a:ext uri="{FF2B5EF4-FFF2-40B4-BE49-F238E27FC236}">
                <a16:creationId xmlns:a16="http://schemas.microsoft.com/office/drawing/2014/main" id="{E8B28C57-84DE-4C8C-8B35-A4810330F813}"/>
              </a:ext>
            </a:extLst>
          </p:cNvPr>
          <p:cNvSpPr/>
          <p:nvPr/>
        </p:nvSpPr>
        <p:spPr>
          <a:xfrm>
            <a:off x="1451581" y="1794161"/>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多次裁剪</a:t>
            </a:r>
          </a:p>
        </p:txBody>
      </p:sp>
    </p:spTree>
    <p:extLst>
      <p:ext uri="{BB962C8B-B14F-4D97-AF65-F5344CB8AC3E}">
        <p14:creationId xmlns:p14="http://schemas.microsoft.com/office/powerpoint/2010/main" val="37149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Auditing </a:t>
            </a:r>
            <a:endParaRPr lang="en-US" dirty="0"/>
          </a:p>
        </p:txBody>
      </p:sp>
      <p:pic>
        <p:nvPicPr>
          <p:cNvPr id="3" name="图片 2">
            <a:extLst>
              <a:ext uri="{FF2B5EF4-FFF2-40B4-BE49-F238E27FC236}">
                <a16:creationId xmlns:a16="http://schemas.microsoft.com/office/drawing/2014/main" id="{660B3D9A-A0BA-4FD4-9837-E0D421BB0933}"/>
              </a:ext>
            </a:extLst>
          </p:cNvPr>
          <p:cNvPicPr>
            <a:picLocks noChangeAspect="1"/>
          </p:cNvPicPr>
          <p:nvPr/>
        </p:nvPicPr>
        <p:blipFill>
          <a:blip r:embed="rId3"/>
          <a:stretch>
            <a:fillRect/>
          </a:stretch>
        </p:blipFill>
        <p:spPr>
          <a:xfrm>
            <a:off x="2117015" y="1637286"/>
            <a:ext cx="7957970" cy="2030167"/>
          </a:xfrm>
          <a:prstGeom prst="rect">
            <a:avLst/>
          </a:prstGeom>
        </p:spPr>
      </p:pic>
      <p:grpSp>
        <p:nvGrpSpPr>
          <p:cNvPr id="6" name="组合 5">
            <a:extLst>
              <a:ext uri="{FF2B5EF4-FFF2-40B4-BE49-F238E27FC236}">
                <a16:creationId xmlns:a16="http://schemas.microsoft.com/office/drawing/2014/main" id="{BA8FBB85-9B01-45C1-BA77-B912FDF13420}"/>
              </a:ext>
            </a:extLst>
          </p:cNvPr>
          <p:cNvGrpSpPr/>
          <p:nvPr/>
        </p:nvGrpSpPr>
        <p:grpSpPr>
          <a:xfrm>
            <a:off x="2608078" y="4584226"/>
            <a:ext cx="1255568" cy="781090"/>
            <a:chOff x="9299251" y="1804138"/>
            <a:chExt cx="1255568" cy="781090"/>
          </a:xfrm>
        </p:grpSpPr>
        <p:pic>
          <p:nvPicPr>
            <p:cNvPr id="7" name="图片 6">
              <a:extLst>
                <a:ext uri="{FF2B5EF4-FFF2-40B4-BE49-F238E27FC236}">
                  <a16:creationId xmlns:a16="http://schemas.microsoft.com/office/drawing/2014/main" id="{B6C5EA83-2FEC-4CB5-AF48-1CF19A483911}"/>
                </a:ext>
              </a:extLst>
            </p:cNvPr>
            <p:cNvPicPr>
              <a:picLocks noChangeAspect="1"/>
            </p:cNvPicPr>
            <p:nvPr/>
          </p:nvPicPr>
          <p:blipFill>
            <a:blip r:embed="rId4"/>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C4EC93C-4875-4296-B5AC-36D389D86053}"/>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9" name="矩形 8">
                  <a:extLst>
                    <a:ext uri="{FF2B5EF4-FFF2-40B4-BE49-F238E27FC236}">
                      <a16:creationId xmlns:a16="http://schemas.microsoft.com/office/drawing/2014/main" id="{EC4EC93C-4875-4296-B5AC-36D389D86053}"/>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5"/>
                  <a:stretch>
                    <a:fillRect b="-1667"/>
                  </a:stretch>
                </a:blipFill>
              </p:spPr>
              <p:txBody>
                <a:bodyPr/>
                <a:lstStyle/>
                <a:p>
                  <a:r>
                    <a:rPr lang="zh-CN" altLang="en-US">
                      <a:noFill/>
                    </a:rPr>
                    <a:t> </a:t>
                  </a:r>
                </a:p>
              </p:txBody>
            </p:sp>
          </mc:Fallback>
        </mc:AlternateContent>
      </p:grpSp>
      <p:cxnSp>
        <p:nvCxnSpPr>
          <p:cNvPr id="10" name="直接箭头连接符 9">
            <a:extLst>
              <a:ext uri="{FF2B5EF4-FFF2-40B4-BE49-F238E27FC236}">
                <a16:creationId xmlns:a16="http://schemas.microsoft.com/office/drawing/2014/main" id="{B391DBA2-EDBA-4BE8-97F6-004DC192ABD1}"/>
              </a:ext>
            </a:extLst>
          </p:cNvPr>
          <p:cNvCxnSpPr>
            <a:cxnSpLocks/>
          </p:cNvCxnSpPr>
          <p:nvPr/>
        </p:nvCxnSpPr>
        <p:spPr>
          <a:xfrm>
            <a:off x="3975237" y="5054437"/>
            <a:ext cx="1003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C9AA3724-CDBD-4A0A-82DF-2C37C9B672F5}"/>
              </a:ext>
            </a:extLst>
          </p:cNvPr>
          <p:cNvPicPr>
            <a:picLocks noChangeAspect="1"/>
          </p:cNvPicPr>
          <p:nvPr/>
        </p:nvPicPr>
        <p:blipFill>
          <a:blip r:embed="rId6"/>
          <a:stretch>
            <a:fillRect/>
          </a:stretch>
        </p:blipFill>
        <p:spPr>
          <a:xfrm>
            <a:off x="5416239" y="4427613"/>
            <a:ext cx="962890" cy="937703"/>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74D6860-3AE2-4D97-8BC7-15A62212A1B4}"/>
                  </a:ext>
                </a:extLst>
              </p:cNvPr>
              <p:cNvSpPr/>
              <p:nvPr/>
            </p:nvSpPr>
            <p:spPr>
              <a:xfrm>
                <a:off x="3936095" y="4607882"/>
                <a:ext cx="962891" cy="437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𝑖𝑗</m:t>
                          </m:r>
                        </m:sub>
                      </m:sSub>
                      <m:r>
                        <a:rPr lang="en-US" altLang="zh-CN" sz="2000" b="0" i="0"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𝐴𝑢𝑑</m:t>
                          </m:r>
                        </m:sup>
                      </m:sSup>
                    </m:oMath>
                  </m:oMathPara>
                </a14:m>
                <a:endParaRPr lang="zh-CN" altLang="en-US" sz="2000" dirty="0"/>
              </a:p>
            </p:txBody>
          </p:sp>
        </mc:Choice>
        <mc:Fallback xmlns="">
          <p:sp>
            <p:nvSpPr>
              <p:cNvPr id="12" name="矩形 11">
                <a:extLst>
                  <a:ext uri="{FF2B5EF4-FFF2-40B4-BE49-F238E27FC236}">
                    <a16:creationId xmlns:a16="http://schemas.microsoft.com/office/drawing/2014/main" id="{274D6860-3AE2-4D97-8BC7-15A62212A1B4}"/>
                  </a:ext>
                </a:extLst>
              </p:cNvPr>
              <p:cNvSpPr>
                <a:spLocks noRot="1" noChangeAspect="1" noMove="1" noResize="1" noEditPoints="1" noAdjustHandles="1" noChangeArrowheads="1" noChangeShapeType="1" noTextEdit="1"/>
              </p:cNvSpPr>
              <p:nvPr/>
            </p:nvSpPr>
            <p:spPr>
              <a:xfrm>
                <a:off x="3936095" y="4607882"/>
                <a:ext cx="962891" cy="437427"/>
              </a:xfrm>
              <a:prstGeom prst="rect">
                <a:avLst/>
              </a:prstGeom>
              <a:blipFill>
                <a:blip r:embed="rId7"/>
                <a:stretch>
                  <a:fillRect r="-13924" b="-8333"/>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ABE7D463-E109-4D48-8AD9-B51EFB64E031}"/>
              </a:ext>
            </a:extLst>
          </p:cNvPr>
          <p:cNvCxnSpPr>
            <a:cxnSpLocks/>
          </p:cNvCxnSpPr>
          <p:nvPr/>
        </p:nvCxnSpPr>
        <p:spPr>
          <a:xfrm flipH="1">
            <a:off x="6563823" y="5060891"/>
            <a:ext cx="1092827" cy="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4DA4642-A49D-4A5D-9B5F-12A62F1B246E}"/>
              </a:ext>
            </a:extLst>
          </p:cNvPr>
          <p:cNvPicPr>
            <a:picLocks noChangeAspect="1"/>
          </p:cNvPicPr>
          <p:nvPr/>
        </p:nvPicPr>
        <p:blipFill>
          <a:blip r:embed="rId8"/>
          <a:stretch>
            <a:fillRect/>
          </a:stretch>
        </p:blipFill>
        <p:spPr>
          <a:xfrm>
            <a:off x="7783592" y="4592799"/>
            <a:ext cx="3008815" cy="781090"/>
          </a:xfrm>
          <a:prstGeom prst="rect">
            <a:avLst/>
          </a:prstGeom>
        </p:spPr>
      </p:pic>
      <p:sp>
        <p:nvSpPr>
          <p:cNvPr id="18" name="文本框 17">
            <a:extLst>
              <a:ext uri="{FF2B5EF4-FFF2-40B4-BE49-F238E27FC236}">
                <a16:creationId xmlns:a16="http://schemas.microsoft.com/office/drawing/2014/main" id="{84FEA2F8-F333-4A09-A666-C37D4512B511}"/>
              </a:ext>
            </a:extLst>
          </p:cNvPr>
          <p:cNvSpPr txBox="1"/>
          <p:nvPr/>
        </p:nvSpPr>
        <p:spPr>
          <a:xfrm>
            <a:off x="2117015" y="4061017"/>
            <a:ext cx="2340705" cy="369332"/>
          </a:xfrm>
          <a:prstGeom prst="rect">
            <a:avLst/>
          </a:prstGeom>
          <a:noFill/>
        </p:spPr>
        <p:txBody>
          <a:bodyPr wrap="none" rtlCol="0">
            <a:spAutoFit/>
          </a:bodyPr>
          <a:lstStyle/>
          <a:p>
            <a:r>
              <a:rPr lang="zh-CN" altLang="en-US" dirty="0"/>
              <a:t>单银行单笔交易审计</a:t>
            </a:r>
          </a:p>
        </p:txBody>
      </p:sp>
      <p:sp>
        <p:nvSpPr>
          <p:cNvPr id="19" name="矩形 18">
            <a:extLst>
              <a:ext uri="{FF2B5EF4-FFF2-40B4-BE49-F238E27FC236}">
                <a16:creationId xmlns:a16="http://schemas.microsoft.com/office/drawing/2014/main" id="{0BB5BB01-0344-42B7-A12D-28A07979149B}"/>
              </a:ext>
            </a:extLst>
          </p:cNvPr>
          <p:cNvSpPr/>
          <p:nvPr/>
        </p:nvSpPr>
        <p:spPr>
          <a:xfrm>
            <a:off x="8045040" y="4974771"/>
            <a:ext cx="886135" cy="230499"/>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弧形 1">
            <a:extLst>
              <a:ext uri="{FF2B5EF4-FFF2-40B4-BE49-F238E27FC236}">
                <a16:creationId xmlns:a16="http://schemas.microsoft.com/office/drawing/2014/main" id="{C25B6252-F21C-4769-974E-FECBC0E3F257}"/>
              </a:ext>
            </a:extLst>
          </p:cNvPr>
          <p:cNvSpPr/>
          <p:nvPr/>
        </p:nvSpPr>
        <p:spPr>
          <a:xfrm>
            <a:off x="2182017" y="4818822"/>
            <a:ext cx="1062933" cy="471229"/>
          </a:xfrm>
          <a:prstGeom prst="arc">
            <a:avLst>
              <a:gd name="adj1" fmla="val 8286159"/>
              <a:gd name="adj2" fmla="val 13549017"/>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98B2D5A-7C8A-4B1C-9B12-8D4ED28E4D9A}"/>
                  </a:ext>
                </a:extLst>
              </p:cNvPr>
              <p:cNvSpPr/>
              <p:nvPr/>
            </p:nvSpPr>
            <p:spPr>
              <a:xfrm>
                <a:off x="585400" y="4808080"/>
                <a:ext cx="1640642"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a:latin typeface="Cambria Math" panose="02040503050406030204" pitchFamily="18" charset="0"/>
                            </a:rPr>
                            <m:t>DecTEG</m:t>
                          </m:r>
                          <m:r>
                            <a:rPr lang="en-US" altLang="zh-CN" sz="2000" b="0" i="1" smtClean="0">
                              <a:latin typeface="Cambria Math" panose="02040503050406030204" pitchFamily="18" charset="0"/>
                            </a:rPr>
                            <m:t>(</m:t>
                          </m:r>
                          <m:r>
                            <a:rPr lang="en-US" altLang="zh-CN" sz="2000" i="1">
                              <a:latin typeface="Cambria Math" panose="02040503050406030204" pitchFamily="18" charset="0"/>
                            </a:rPr>
                            <m:t>𝐶</m:t>
                          </m:r>
                        </m:e>
                        <m:sub>
                          <m:r>
                            <a:rPr lang="en-US" altLang="zh-CN" sz="2000" i="1">
                              <a:latin typeface="Cambria Math" panose="02040503050406030204" pitchFamily="18" charset="0"/>
                            </a:rPr>
                            <m:t>𝑖𝑗</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5" name="矩形 4">
                <a:extLst>
                  <a:ext uri="{FF2B5EF4-FFF2-40B4-BE49-F238E27FC236}">
                    <a16:creationId xmlns:a16="http://schemas.microsoft.com/office/drawing/2014/main" id="{198B2D5A-7C8A-4B1C-9B12-8D4ED28E4D9A}"/>
                  </a:ext>
                </a:extLst>
              </p:cNvPr>
              <p:cNvSpPr>
                <a:spLocks noRot="1" noChangeAspect="1" noMove="1" noResize="1" noEditPoints="1" noAdjustHandles="1" noChangeArrowheads="1" noChangeShapeType="1" noTextEdit="1"/>
              </p:cNvSpPr>
              <p:nvPr/>
            </p:nvSpPr>
            <p:spPr>
              <a:xfrm>
                <a:off x="585400" y="4808080"/>
                <a:ext cx="1640642" cy="424796"/>
              </a:xfrm>
              <a:prstGeom prst="rect">
                <a:avLst/>
              </a:prstGeom>
              <a:blipFill>
                <a:blip r:embed="rId9"/>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4FAEC84-F6DE-448B-A7D1-A4044C793AB6}"/>
                  </a:ext>
                </a:extLst>
              </p:cNvPr>
              <p:cNvSpPr/>
              <p:nvPr/>
            </p:nvSpPr>
            <p:spPr>
              <a:xfrm>
                <a:off x="6847087" y="4605509"/>
                <a:ext cx="563424"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𝑖𝑗</m:t>
                          </m:r>
                        </m:sub>
                      </m:sSub>
                    </m:oMath>
                  </m:oMathPara>
                </a14:m>
                <a:endParaRPr lang="zh-CN" altLang="en-US" sz="2000" dirty="0"/>
              </a:p>
            </p:txBody>
          </p:sp>
        </mc:Choice>
        <mc:Fallback xmlns="">
          <p:sp>
            <p:nvSpPr>
              <p:cNvPr id="8" name="矩形 7">
                <a:extLst>
                  <a:ext uri="{FF2B5EF4-FFF2-40B4-BE49-F238E27FC236}">
                    <a16:creationId xmlns:a16="http://schemas.microsoft.com/office/drawing/2014/main" id="{C4FAEC84-F6DE-448B-A7D1-A4044C793AB6}"/>
                  </a:ext>
                </a:extLst>
              </p:cNvPr>
              <p:cNvSpPr>
                <a:spLocks noRot="1" noChangeAspect="1" noMove="1" noResize="1" noEditPoints="1" noAdjustHandles="1" noChangeArrowheads="1" noChangeShapeType="1" noTextEdit="1"/>
              </p:cNvSpPr>
              <p:nvPr/>
            </p:nvSpPr>
            <p:spPr>
              <a:xfrm>
                <a:off x="6847087" y="4605509"/>
                <a:ext cx="563424" cy="424796"/>
              </a:xfrm>
              <a:prstGeom prst="rect">
                <a:avLst/>
              </a:prstGeom>
              <a:blipFill>
                <a:blip r:embed="rId10"/>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408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dirty="0"/>
              <a:t>NIZK</a:t>
            </a:r>
          </a:p>
        </p:txBody>
      </p:sp>
      <p:pic>
        <p:nvPicPr>
          <p:cNvPr id="3" name="图片 2">
            <a:extLst>
              <a:ext uri="{FF2B5EF4-FFF2-40B4-BE49-F238E27FC236}">
                <a16:creationId xmlns:a16="http://schemas.microsoft.com/office/drawing/2014/main" id="{DA37C9E2-7224-426E-8003-9BEF8FA76F5A}"/>
              </a:ext>
            </a:extLst>
          </p:cNvPr>
          <p:cNvPicPr>
            <a:picLocks noChangeAspect="1"/>
          </p:cNvPicPr>
          <p:nvPr/>
        </p:nvPicPr>
        <p:blipFill>
          <a:blip r:embed="rId3"/>
          <a:stretch>
            <a:fillRect/>
          </a:stretch>
        </p:blipFill>
        <p:spPr>
          <a:xfrm>
            <a:off x="1610968" y="1575383"/>
            <a:ext cx="6986623" cy="383716"/>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C899D0BC-4D8F-4584-866B-8027C083C4A1}"/>
                  </a:ext>
                </a:extLst>
              </p:cNvPr>
              <p:cNvSpPr/>
              <p:nvPr/>
            </p:nvSpPr>
            <p:spPr>
              <a:xfrm>
                <a:off x="6708827" y="4667479"/>
                <a:ext cx="3933641" cy="118744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𝐻</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r>
                        <a:rPr lang="en-US" altLang="zh-CN" sz="2400" i="1">
                          <a:latin typeface="Cambria Math" panose="02040503050406030204" pitchFamily="18" charset="0"/>
                        </a:rPr>
                        <m:t>𝑝</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h</m:t>
                      </m:r>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m:oMathPara>
                </a14:m>
                <a:endParaRPr lang="en-US" altLang="zh-CN" sz="2400" i="1" dirty="0"/>
              </a:p>
              <a:p>
                <a:r>
                  <a:rPr lang="en-US" altLang="zh-CN" sz="2400" b="0" dirty="0">
                    <a:latin typeface="Times New Roman" panose="02020603050405020304" pitchFamily="18" charset="0"/>
                    <a:cs typeface="Times New Roman" panose="02020603050405020304" pitchFamily="18" charset="0"/>
                  </a:rPr>
                  <a:t>Check</a:t>
                </a:r>
                <a:r>
                  <a:rPr lang="en-US" altLang="zh-CN" sz="2400" b="0" dirty="0"/>
                  <a:t> </a:t>
                </a:r>
                <a14:m>
                  <m:oMath xmlns:m="http://schemas.openxmlformats.org/officeDocument/2006/math">
                    <m:r>
                      <a:rPr lang="en-US" altLang="zh-CN" sz="2400" b="0" i="1" smtClean="0">
                        <a:latin typeface="Cambria Math" panose="02040503050406030204" pitchFamily="18" charset="0"/>
                      </a:rPr>
                      <m:t>𝑅</m:t>
                    </m:r>
                    <m:r>
                      <a:rPr lang="en-US" altLang="zh-CN" sz="2400" i="1">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up>
                        <m:r>
                          <m:rPr>
                            <m:sty m:val="p"/>
                          </m:rPr>
                          <a:rPr lang="en-US" altLang="zh-CN" sz="2400" i="1">
                            <a:latin typeface="Cambria Math" panose="02040503050406030204" pitchFamily="18" charset="0"/>
                          </a:rPr>
                          <m:t>z</m:t>
                        </m:r>
                      </m:sup>
                    </m:sSubSup>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num>
                              <m:den>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𝑔</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𝑖𝑗</m:t>
                                        </m:r>
                                      </m:sub>
                                    </m:sSub>
                                  </m:sup>
                                </m:sSup>
                              </m:den>
                            </m:f>
                          </m:e>
                        </m:d>
                      </m:e>
                      <m:sup>
                        <m:r>
                          <a:rPr lang="en-US" altLang="zh-CN" sz="2400" b="0" i="1" smtClean="0">
                            <a:latin typeface="Cambria Math" panose="02040503050406030204" pitchFamily="18" charset="0"/>
                          </a:rPr>
                          <m:t>𝑒</m:t>
                        </m:r>
                      </m:sup>
                    </m:sSup>
                  </m:oMath>
                </a14:m>
                <a:r>
                  <a:rPr lang="en-US" altLang="zh-CN" sz="2400" dirty="0">
                    <a:latin typeface="Times New Roman" panose="02020603050405020304" pitchFamily="18" charset="0"/>
                    <a:cs typeface="Times New Roman" panose="02020603050405020304" pitchFamily="18" charset="0"/>
                  </a:rPr>
                  <a:t>?</a:t>
                </a:r>
              </a:p>
            </p:txBody>
          </p:sp>
        </mc:Choice>
        <mc:Fallback>
          <p:sp>
            <p:nvSpPr>
              <p:cNvPr id="4" name="矩形 3">
                <a:extLst>
                  <a:ext uri="{FF2B5EF4-FFF2-40B4-BE49-F238E27FC236}">
                    <a16:creationId xmlns:a16="http://schemas.microsoft.com/office/drawing/2014/main" id="{C899D0BC-4D8F-4584-866B-8027C083C4A1}"/>
                  </a:ext>
                </a:extLst>
              </p:cNvPr>
              <p:cNvSpPr>
                <a:spLocks noRot="1" noChangeAspect="1" noMove="1" noResize="1" noEditPoints="1" noAdjustHandles="1" noChangeArrowheads="1" noChangeShapeType="1" noTextEdit="1"/>
              </p:cNvSpPr>
              <p:nvPr/>
            </p:nvSpPr>
            <p:spPr>
              <a:xfrm>
                <a:off x="6708827" y="4667479"/>
                <a:ext cx="3933641" cy="1187441"/>
              </a:xfrm>
              <a:prstGeom prst="rect">
                <a:avLst/>
              </a:prstGeom>
              <a:blipFill>
                <a:blip r:embed="rId4"/>
                <a:stretch>
                  <a:fillRect l="-248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9D01767-0E73-40C9-BAF1-8F57E1563118}"/>
              </a:ext>
            </a:extLst>
          </p:cNvPr>
          <p:cNvPicPr>
            <a:picLocks noChangeAspect="1"/>
          </p:cNvPicPr>
          <p:nvPr/>
        </p:nvPicPr>
        <p:blipFill>
          <a:blip r:embed="rId5"/>
          <a:stretch>
            <a:fillRect/>
          </a:stretch>
        </p:blipFill>
        <p:spPr>
          <a:xfrm>
            <a:off x="2704939" y="2148937"/>
            <a:ext cx="850944" cy="781090"/>
          </a:xfrm>
          <a:prstGeom prst="rect">
            <a:avLst/>
          </a:prstGeom>
        </p:spPr>
      </p:pic>
      <p:pic>
        <p:nvPicPr>
          <p:cNvPr id="10" name="图片 9">
            <a:extLst>
              <a:ext uri="{FF2B5EF4-FFF2-40B4-BE49-F238E27FC236}">
                <a16:creationId xmlns:a16="http://schemas.microsoft.com/office/drawing/2014/main" id="{CAA1DD19-1226-421B-AA57-730387E3C71A}"/>
              </a:ext>
            </a:extLst>
          </p:cNvPr>
          <p:cNvPicPr>
            <a:picLocks noChangeAspect="1"/>
          </p:cNvPicPr>
          <p:nvPr/>
        </p:nvPicPr>
        <p:blipFill>
          <a:blip r:embed="rId6"/>
          <a:stretch>
            <a:fillRect/>
          </a:stretch>
        </p:blipFill>
        <p:spPr>
          <a:xfrm>
            <a:off x="7826758" y="2070631"/>
            <a:ext cx="962890" cy="937703"/>
          </a:xfrm>
          <a:prstGeom prst="rect">
            <a:avLst/>
          </a:prstGeom>
        </p:spPr>
      </p:pic>
      <p:cxnSp>
        <p:nvCxnSpPr>
          <p:cNvPr id="11" name="直接箭头连接符 10">
            <a:extLst>
              <a:ext uri="{FF2B5EF4-FFF2-40B4-BE49-F238E27FC236}">
                <a16:creationId xmlns:a16="http://schemas.microsoft.com/office/drawing/2014/main" id="{AA5F2065-18C8-488F-B00C-C72C683D391D}"/>
              </a:ext>
            </a:extLst>
          </p:cNvPr>
          <p:cNvCxnSpPr>
            <a:cxnSpLocks/>
          </p:cNvCxnSpPr>
          <p:nvPr/>
        </p:nvCxnSpPr>
        <p:spPr>
          <a:xfrm>
            <a:off x="5104232" y="4667479"/>
            <a:ext cx="1353953" cy="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983E6474-F6D3-4868-8FEA-4F705B4DA695}"/>
                  </a:ext>
                </a:extLst>
              </p:cNvPr>
              <p:cNvSpPr/>
              <p:nvPr/>
            </p:nvSpPr>
            <p:spPr>
              <a:xfrm>
                <a:off x="5466464" y="4299663"/>
                <a:ext cx="937372"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𝜋</m:t>
                          </m:r>
                        </m:e>
                        <m:sup>
                          <m:r>
                            <a:rPr lang="en-US" altLang="zh-CN" sz="2400" i="1">
                              <a:latin typeface="Cambria Math" panose="02040503050406030204" pitchFamily="18" charset="0"/>
                            </a:rPr>
                            <m:t>𝐴𝑢𝑑</m:t>
                          </m:r>
                        </m:sup>
                      </m:sSup>
                    </m:oMath>
                  </m:oMathPara>
                </a14:m>
                <a:endParaRPr lang="zh-CN" altLang="en-US" sz="2400" dirty="0"/>
              </a:p>
            </p:txBody>
          </p:sp>
        </mc:Choice>
        <mc:Fallback>
          <p:sp>
            <p:nvSpPr>
              <p:cNvPr id="12" name="矩形 11">
                <a:extLst>
                  <a:ext uri="{FF2B5EF4-FFF2-40B4-BE49-F238E27FC236}">
                    <a16:creationId xmlns:a16="http://schemas.microsoft.com/office/drawing/2014/main" id="{983E6474-F6D3-4868-8FEA-4F705B4DA695}"/>
                  </a:ext>
                </a:extLst>
              </p:cNvPr>
              <p:cNvSpPr>
                <a:spLocks noRot="1" noChangeAspect="1" noMove="1" noResize="1" noEditPoints="1" noAdjustHandles="1" noChangeArrowheads="1" noChangeShapeType="1" noTextEdit="1"/>
              </p:cNvSpPr>
              <p:nvPr/>
            </p:nvSpPr>
            <p:spPr>
              <a:xfrm>
                <a:off x="5466464" y="4299663"/>
                <a:ext cx="937372" cy="4682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20D70066-4247-4804-B83B-F0D18339CC37}"/>
                  </a:ext>
                </a:extLst>
              </p:cNvPr>
              <p:cNvSpPr/>
              <p:nvPr/>
            </p:nvSpPr>
            <p:spPr>
              <a:xfrm>
                <a:off x="1359914" y="3119865"/>
                <a:ext cx="3933641" cy="206486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𝑞</m:t>
                          </m:r>
                        </m:sub>
                        <m:sup>
                          <m:r>
                            <a:rPr lang="en-US" altLang="zh-CN" sz="2400" b="0" i="1" smtClean="0">
                              <a:latin typeface="Cambria Math" panose="02040503050406030204" pitchFamily="18" charset="0"/>
                            </a:rPr>
                            <m:t>∗</m:t>
                          </m:r>
                        </m:sup>
                      </m:sSubSup>
                    </m:oMath>
                  </m:oMathPara>
                </a14:m>
                <a:endParaRPr lang="en-US" altLang="zh-CN" sz="2400" i="1"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𝑅</m:t>
                      </m:r>
                      <m:r>
                        <a:rPr lang="en-US" altLang="zh-CN" sz="2400" i="1">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𝑟</m:t>
                          </m:r>
                        </m:sup>
                      </m:sSubSup>
                    </m:oMath>
                  </m:oMathPara>
                </a14:m>
                <a:endParaRPr lang="en-US" altLang="zh-CN"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𝑒</m:t>
                      </m:r>
                      <m:r>
                        <a:rPr lang="en-US" altLang="zh-CN" sz="2400" i="1">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oMath>
                  </m:oMathPara>
                </a14:m>
                <a:endParaRPr lang="en-US" altLang="zh-CN" sz="2400" i="1"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𝑖𝑗</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𝑒</m:t>
                      </m:r>
                    </m:oMath>
                  </m:oMathPara>
                </a14:m>
                <a:endParaRPr lang="en-US" altLang="zh-CN" sz="2400" i="1" dirty="0"/>
              </a:p>
              <a:p>
                <a:pPr/>
                <a14:m>
                  <m:oMathPara xmlns:m="http://schemas.openxmlformats.org/officeDocument/2006/math">
                    <m:oMathParaPr>
                      <m:jc m:val="left"/>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𝜋</m:t>
                          </m:r>
                        </m:e>
                        <m:sup>
                          <m:r>
                            <a:rPr lang="en-US" altLang="zh-CN" sz="2400" i="1">
                              <a:latin typeface="Cambria Math" panose="02040503050406030204" pitchFamily="18" charset="0"/>
                            </a:rPr>
                            <m:t>𝐴𝑢𝑑</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𝑅</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oMath>
                  </m:oMathPara>
                </a14:m>
                <a:endParaRPr lang="zh-CN" altLang="en-US" sz="2400" i="1" dirty="0"/>
              </a:p>
            </p:txBody>
          </p:sp>
        </mc:Choice>
        <mc:Fallback>
          <p:sp>
            <p:nvSpPr>
              <p:cNvPr id="13" name="矩形 12">
                <a:extLst>
                  <a:ext uri="{FF2B5EF4-FFF2-40B4-BE49-F238E27FC236}">
                    <a16:creationId xmlns:a16="http://schemas.microsoft.com/office/drawing/2014/main" id="{20D70066-4247-4804-B83B-F0D18339CC37}"/>
                  </a:ext>
                </a:extLst>
              </p:cNvPr>
              <p:cNvSpPr>
                <a:spLocks noRot="1" noChangeAspect="1" noMove="1" noResize="1" noEditPoints="1" noAdjustHandles="1" noChangeArrowheads="1" noChangeShapeType="1" noTextEdit="1"/>
              </p:cNvSpPr>
              <p:nvPr/>
            </p:nvSpPr>
            <p:spPr>
              <a:xfrm>
                <a:off x="1359914" y="3119865"/>
                <a:ext cx="3933641" cy="2064861"/>
              </a:xfrm>
              <a:prstGeom prst="rect">
                <a:avLst/>
              </a:prstGeom>
              <a:blipFill>
                <a:blip r:embed="rId8"/>
                <a:stretch>
                  <a:fillRect l="-310" b="-35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307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Auditing </a:t>
            </a:r>
            <a:endParaRPr lang="en-US" dirty="0"/>
          </a:p>
        </p:txBody>
      </p:sp>
      <p:pic>
        <p:nvPicPr>
          <p:cNvPr id="2" name="图片 1">
            <a:extLst>
              <a:ext uri="{FF2B5EF4-FFF2-40B4-BE49-F238E27FC236}">
                <a16:creationId xmlns:a16="http://schemas.microsoft.com/office/drawing/2014/main" id="{820611E1-27CB-4C07-BCAF-1E5D315ED1A1}"/>
              </a:ext>
            </a:extLst>
          </p:cNvPr>
          <p:cNvPicPr>
            <a:picLocks noChangeAspect="1"/>
          </p:cNvPicPr>
          <p:nvPr/>
        </p:nvPicPr>
        <p:blipFill>
          <a:blip r:embed="rId3"/>
          <a:stretch>
            <a:fillRect/>
          </a:stretch>
        </p:blipFill>
        <p:spPr>
          <a:xfrm>
            <a:off x="1911135" y="1448616"/>
            <a:ext cx="8369730" cy="3416476"/>
          </a:xfrm>
          <a:prstGeom prst="rect">
            <a:avLst/>
          </a:prstGeom>
        </p:spPr>
      </p:pic>
      <p:sp>
        <p:nvSpPr>
          <p:cNvPr id="16" name="文本框 15">
            <a:extLst>
              <a:ext uri="{FF2B5EF4-FFF2-40B4-BE49-F238E27FC236}">
                <a16:creationId xmlns:a16="http://schemas.microsoft.com/office/drawing/2014/main" id="{97FD204D-E1E7-4FBE-AB36-9F65E6FC17CD}"/>
              </a:ext>
            </a:extLst>
          </p:cNvPr>
          <p:cNvSpPr txBox="1"/>
          <p:nvPr/>
        </p:nvSpPr>
        <p:spPr>
          <a:xfrm>
            <a:off x="1911135" y="5047485"/>
            <a:ext cx="2262158" cy="369332"/>
          </a:xfrm>
          <a:prstGeom prst="rect">
            <a:avLst/>
          </a:prstGeom>
          <a:noFill/>
        </p:spPr>
        <p:txBody>
          <a:bodyPr wrap="none" rtlCol="0">
            <a:spAutoFit/>
          </a:bodyPr>
          <a:lstStyle/>
          <a:p>
            <a:r>
              <a:rPr lang="zh-CN" altLang="en-US" dirty="0"/>
              <a:t>单银行多笔交易审计</a:t>
            </a:r>
          </a:p>
        </p:txBody>
      </p:sp>
      <p:grpSp>
        <p:nvGrpSpPr>
          <p:cNvPr id="20" name="组合 19">
            <a:extLst>
              <a:ext uri="{FF2B5EF4-FFF2-40B4-BE49-F238E27FC236}">
                <a16:creationId xmlns:a16="http://schemas.microsoft.com/office/drawing/2014/main" id="{C4F15CBD-702E-415F-B6C5-EFD1FD0E6EBE}"/>
              </a:ext>
            </a:extLst>
          </p:cNvPr>
          <p:cNvGrpSpPr/>
          <p:nvPr/>
        </p:nvGrpSpPr>
        <p:grpSpPr>
          <a:xfrm>
            <a:off x="2642954" y="5565997"/>
            <a:ext cx="1255568" cy="781090"/>
            <a:chOff x="9299251" y="1804138"/>
            <a:chExt cx="1255568" cy="781090"/>
          </a:xfrm>
        </p:grpSpPr>
        <p:pic>
          <p:nvPicPr>
            <p:cNvPr id="21" name="图片 20">
              <a:extLst>
                <a:ext uri="{FF2B5EF4-FFF2-40B4-BE49-F238E27FC236}">
                  <a16:creationId xmlns:a16="http://schemas.microsoft.com/office/drawing/2014/main" id="{0D66190B-7849-4F7F-B8DD-4C7C856CECDF}"/>
                </a:ext>
              </a:extLst>
            </p:cNvPr>
            <p:cNvPicPr>
              <a:picLocks noChangeAspect="1"/>
            </p:cNvPicPr>
            <p:nvPr/>
          </p:nvPicPr>
          <p:blipFill>
            <a:blip r:embed="rId4"/>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EAB0DB3-87ED-41DE-84E6-51897A22054C}"/>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FEAB0DB3-87ED-41DE-84E6-51897A22054C}"/>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5"/>
                  <a:stretch>
                    <a:fillRect/>
                  </a:stretch>
                </a:blipFill>
              </p:spPr>
              <p:txBody>
                <a:bodyPr/>
                <a:lstStyle/>
                <a:p>
                  <a:r>
                    <a:rPr lang="zh-CN" altLang="en-US">
                      <a:noFill/>
                    </a:rPr>
                    <a:t> </a:t>
                  </a:r>
                </a:p>
              </p:txBody>
            </p:sp>
          </mc:Fallback>
        </mc:AlternateContent>
      </p:grpSp>
      <p:cxnSp>
        <p:nvCxnSpPr>
          <p:cNvPr id="23" name="直接箭头连接符 22">
            <a:extLst>
              <a:ext uri="{FF2B5EF4-FFF2-40B4-BE49-F238E27FC236}">
                <a16:creationId xmlns:a16="http://schemas.microsoft.com/office/drawing/2014/main" id="{824CEF4C-C49B-4295-9CDE-3DA3412DECF2}"/>
              </a:ext>
            </a:extLst>
          </p:cNvPr>
          <p:cNvCxnSpPr>
            <a:cxnSpLocks/>
          </p:cNvCxnSpPr>
          <p:nvPr/>
        </p:nvCxnSpPr>
        <p:spPr>
          <a:xfrm>
            <a:off x="3882187" y="6036208"/>
            <a:ext cx="1353953" cy="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053F10AA-3FFE-479E-A4AD-5595ED5D2B62}"/>
              </a:ext>
            </a:extLst>
          </p:cNvPr>
          <p:cNvPicPr>
            <a:picLocks noChangeAspect="1"/>
          </p:cNvPicPr>
          <p:nvPr/>
        </p:nvPicPr>
        <p:blipFill>
          <a:blip r:embed="rId6"/>
          <a:stretch>
            <a:fillRect/>
          </a:stretch>
        </p:blipFill>
        <p:spPr>
          <a:xfrm>
            <a:off x="5094592" y="5409384"/>
            <a:ext cx="962890" cy="937703"/>
          </a:xfrm>
          <a:prstGeom prst="rect">
            <a:avLst/>
          </a:prstGeom>
        </p:spPr>
      </p:pic>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3CD13FCD-F3DC-4E5E-8353-707ACB778599}"/>
                  </a:ext>
                </a:extLst>
              </p:cNvPr>
              <p:cNvSpPr/>
              <p:nvPr/>
            </p:nvSpPr>
            <p:spPr>
              <a:xfrm>
                <a:off x="3899760" y="5630054"/>
                <a:ext cx="1578162" cy="428515"/>
              </a:xfrm>
              <a:prstGeom prst="rect">
                <a:avLst/>
              </a:prstGeom>
            </p:spPr>
            <p:txBody>
              <a:bodyPr wrap="square">
                <a:spAutoFit/>
              </a:bodyPr>
              <a:lstStyle/>
              <a:p>
                <a14:m>
                  <m:oMath xmlns:m="http://schemas.openxmlformats.org/officeDocument/2006/math">
                    <m:nary>
                      <m:naryPr>
                        <m:chr m:val="∑"/>
                        <m:subHide m:val="on"/>
                        <m:supHide m:val="on"/>
                        <m:ctrlPr>
                          <a:rPr lang="zh-CN" altLang="en-US" sz="2000" i="1" smtClean="0">
                            <a:latin typeface="Cambria Math" panose="02040503050406030204" pitchFamily="18" charset="0"/>
                          </a:rPr>
                        </m:ctrlPr>
                      </m:naryPr>
                      <m:sub/>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m:rPr>
                                <m:sty m:val="p"/>
                              </m:rPr>
                              <a:rPr lang="en-US" altLang="zh-CN" sz="2000" i="1">
                                <a:latin typeface="Cambria Math" panose="02040503050406030204" pitchFamily="18" charset="0"/>
                              </a:rPr>
                              <m:t>ij</m:t>
                            </m:r>
                          </m:sub>
                        </m:sSub>
                      </m:e>
                    </m:nary>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𝐴𝑢𝑑</m:t>
                        </m:r>
                      </m:sup>
                    </m:sSup>
                  </m:oMath>
                </a14:m>
                <a:endParaRPr lang="zh-CN" altLang="en-US" sz="2000" dirty="0"/>
              </a:p>
            </p:txBody>
          </p:sp>
        </mc:Choice>
        <mc:Fallback xmlns="">
          <p:sp>
            <p:nvSpPr>
              <p:cNvPr id="25" name="矩形 24">
                <a:extLst>
                  <a:ext uri="{FF2B5EF4-FFF2-40B4-BE49-F238E27FC236}">
                    <a16:creationId xmlns:a16="http://schemas.microsoft.com/office/drawing/2014/main" id="{3CD13FCD-F3DC-4E5E-8353-707ACB778599}"/>
                  </a:ext>
                </a:extLst>
              </p:cNvPr>
              <p:cNvSpPr>
                <a:spLocks noRot="1" noChangeAspect="1" noMove="1" noResize="1" noEditPoints="1" noAdjustHandles="1" noChangeArrowheads="1" noChangeShapeType="1" noTextEdit="1"/>
              </p:cNvSpPr>
              <p:nvPr/>
            </p:nvSpPr>
            <p:spPr>
              <a:xfrm>
                <a:off x="3899760" y="5630054"/>
                <a:ext cx="1578162" cy="428515"/>
              </a:xfrm>
              <a:prstGeom prst="rect">
                <a:avLst/>
              </a:prstGeom>
              <a:blipFill>
                <a:blip r:embed="rId7"/>
                <a:stretch>
                  <a:fillRect l="-23938" t="-114286" b="-16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6548D26-0A64-4F51-9DDC-472A2340799B}"/>
                  </a:ext>
                </a:extLst>
              </p:cNvPr>
              <p:cNvSpPr/>
              <p:nvPr/>
            </p:nvSpPr>
            <p:spPr>
              <a:xfrm>
                <a:off x="6514338" y="5644562"/>
                <a:ext cx="787908" cy="424796"/>
              </a:xfrm>
              <a:prstGeom prst="rect">
                <a:avLst/>
              </a:prstGeom>
            </p:spPr>
            <p:txBody>
              <a:bodyPr wrap="none">
                <a:spAutoFit/>
              </a:bodyPr>
              <a:lstStyle/>
              <a:p>
                <a14:m>
                  <m:oMath xmlns:m="http://schemas.openxmlformats.org/officeDocument/2006/math">
                    <m:nary>
                      <m:naryPr>
                        <m:chr m:val="∑"/>
                        <m:subHide m:val="on"/>
                        <m:supHide m:val="on"/>
                        <m:ctrlPr>
                          <a:rPr lang="zh-CN" altLang="en-US" sz="200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𝑖𝑗</m:t>
                            </m:r>
                          </m:sub>
                        </m:sSub>
                      </m:e>
                    </m:nary>
                  </m:oMath>
                </a14:m>
                <a:r>
                  <a:rPr lang="zh-CN" altLang="en-US" sz="2000" dirty="0"/>
                  <a:t> </a:t>
                </a:r>
              </a:p>
            </p:txBody>
          </p:sp>
        </mc:Choice>
        <mc:Fallback xmlns="">
          <p:sp>
            <p:nvSpPr>
              <p:cNvPr id="26" name="矩形 25">
                <a:extLst>
                  <a:ext uri="{FF2B5EF4-FFF2-40B4-BE49-F238E27FC236}">
                    <a16:creationId xmlns:a16="http://schemas.microsoft.com/office/drawing/2014/main" id="{A6548D26-0A64-4F51-9DDC-472A2340799B}"/>
                  </a:ext>
                </a:extLst>
              </p:cNvPr>
              <p:cNvSpPr>
                <a:spLocks noRot="1" noChangeAspect="1" noMove="1" noResize="1" noEditPoints="1" noAdjustHandles="1" noChangeArrowheads="1" noChangeShapeType="1" noTextEdit="1"/>
              </p:cNvSpPr>
              <p:nvPr/>
            </p:nvSpPr>
            <p:spPr>
              <a:xfrm>
                <a:off x="6514338" y="5644562"/>
                <a:ext cx="787908" cy="424796"/>
              </a:xfrm>
              <a:prstGeom prst="rect">
                <a:avLst/>
              </a:prstGeom>
              <a:blipFill>
                <a:blip r:embed="rId8"/>
                <a:stretch>
                  <a:fillRect l="-48062" t="-114286" r="-47287" b="-16714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BCFB81C5-CB46-4EFA-ADAE-BD843E3EC21A}"/>
              </a:ext>
            </a:extLst>
          </p:cNvPr>
          <p:cNvCxnSpPr>
            <a:cxnSpLocks/>
          </p:cNvCxnSpPr>
          <p:nvPr/>
        </p:nvCxnSpPr>
        <p:spPr>
          <a:xfrm flipH="1">
            <a:off x="6242176" y="6042662"/>
            <a:ext cx="1092827" cy="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3F8783D8-F6FB-4A9A-8C54-082BF91D4E76}"/>
              </a:ext>
            </a:extLst>
          </p:cNvPr>
          <p:cNvPicPr>
            <a:picLocks noChangeAspect="1"/>
          </p:cNvPicPr>
          <p:nvPr/>
        </p:nvPicPr>
        <p:blipFill>
          <a:blip r:embed="rId9"/>
          <a:stretch>
            <a:fillRect/>
          </a:stretch>
        </p:blipFill>
        <p:spPr>
          <a:xfrm>
            <a:off x="7461945" y="5574570"/>
            <a:ext cx="3008815" cy="781090"/>
          </a:xfrm>
          <a:prstGeom prst="rect">
            <a:avLst/>
          </a:prstGeom>
        </p:spPr>
      </p:pic>
      <p:sp>
        <p:nvSpPr>
          <p:cNvPr id="29" name="矩形 28">
            <a:extLst>
              <a:ext uri="{FF2B5EF4-FFF2-40B4-BE49-F238E27FC236}">
                <a16:creationId xmlns:a16="http://schemas.microsoft.com/office/drawing/2014/main" id="{82C1226D-DB13-4EF5-8813-6EDB921D4F19}"/>
              </a:ext>
            </a:extLst>
          </p:cNvPr>
          <p:cNvSpPr/>
          <p:nvPr/>
        </p:nvSpPr>
        <p:spPr>
          <a:xfrm>
            <a:off x="7723393" y="5956542"/>
            <a:ext cx="886135" cy="390545"/>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EF6B48A-AF2F-455F-AF9F-7A465E948476}"/>
                  </a:ext>
                </a:extLst>
              </p:cNvPr>
              <p:cNvSpPr/>
              <p:nvPr/>
            </p:nvSpPr>
            <p:spPr>
              <a:xfrm>
                <a:off x="580502" y="5793270"/>
                <a:ext cx="1772152" cy="424796"/>
              </a:xfrm>
              <a:prstGeom prst="rect">
                <a:avLst/>
              </a:prstGeom>
            </p:spPr>
            <p:txBody>
              <a:bodyPr wrap="none">
                <a:spAutoFit/>
              </a:bodyPr>
              <a:lstStyle/>
              <a:p>
                <a14:m>
                  <m:oMath xmlns:m="http://schemas.openxmlformats.org/officeDocument/2006/math">
                    <m:r>
                      <m:rPr>
                        <m:sty m:val="p"/>
                      </m:rPr>
                      <a:rPr lang="en-US" altLang="zh-CN" sz="2000">
                        <a:latin typeface="Cambria Math" panose="02040503050406030204" pitchFamily="18" charset="0"/>
                      </a:rPr>
                      <m:t>DecTEG</m:t>
                    </m:r>
                    <m:r>
                      <a:rPr lang="en-US" altLang="zh-CN" sz="2000" i="1">
                        <a:latin typeface="Cambria Math" panose="02040503050406030204" pitchFamily="18" charset="0"/>
                      </a:rPr>
                      <m:t>(</m:t>
                    </m:r>
                    <m:nary>
                      <m:naryPr>
                        <m:chr m:val="∑"/>
                        <m:subHide m:val="on"/>
                        <m:supHide m:val="on"/>
                        <m:ctrlPr>
                          <a:rPr lang="zh-CN" altLang="en-US" sz="2000" i="1">
                            <a:latin typeface="Cambria Math" panose="02040503050406030204" pitchFamily="18" charset="0"/>
                          </a:rPr>
                        </m:ctrlPr>
                      </m:naryPr>
                      <m:sub/>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𝑖𝑗</m:t>
                            </m:r>
                          </m:sub>
                        </m:sSub>
                      </m:e>
                    </m:nary>
                  </m:oMath>
                </a14:m>
                <a:r>
                  <a:rPr lang="en-US" altLang="zh-CN" sz="2000" dirty="0"/>
                  <a:t>)</a:t>
                </a:r>
                <a:endParaRPr lang="zh-CN" altLang="en-US" sz="2000" dirty="0"/>
              </a:p>
            </p:txBody>
          </p:sp>
        </mc:Choice>
        <mc:Fallback xmlns="">
          <p:sp>
            <p:nvSpPr>
              <p:cNvPr id="15" name="矩形 14">
                <a:extLst>
                  <a:ext uri="{FF2B5EF4-FFF2-40B4-BE49-F238E27FC236}">
                    <a16:creationId xmlns:a16="http://schemas.microsoft.com/office/drawing/2014/main" id="{BEF6B48A-AF2F-455F-AF9F-7A465E948476}"/>
                  </a:ext>
                </a:extLst>
              </p:cNvPr>
              <p:cNvSpPr>
                <a:spLocks noRot="1" noChangeAspect="1" noMove="1" noResize="1" noEditPoints="1" noAdjustHandles="1" noChangeArrowheads="1" noChangeShapeType="1" noTextEdit="1"/>
              </p:cNvSpPr>
              <p:nvPr/>
            </p:nvSpPr>
            <p:spPr>
              <a:xfrm>
                <a:off x="580502" y="5793270"/>
                <a:ext cx="1772152" cy="424796"/>
              </a:xfrm>
              <a:prstGeom prst="rect">
                <a:avLst/>
              </a:prstGeom>
              <a:blipFill>
                <a:blip r:embed="rId10"/>
                <a:stretch>
                  <a:fillRect t="-114286" r="-23368" b="-167143"/>
                </a:stretch>
              </a:blipFill>
            </p:spPr>
            <p:txBody>
              <a:bodyPr/>
              <a:lstStyle/>
              <a:p>
                <a:r>
                  <a:rPr lang="zh-CN" altLang="en-US">
                    <a:noFill/>
                  </a:rPr>
                  <a:t> </a:t>
                </a:r>
              </a:p>
            </p:txBody>
          </p:sp>
        </mc:Fallback>
      </mc:AlternateContent>
      <p:sp>
        <p:nvSpPr>
          <p:cNvPr id="17" name="弧形 16">
            <a:extLst>
              <a:ext uri="{FF2B5EF4-FFF2-40B4-BE49-F238E27FC236}">
                <a16:creationId xmlns:a16="http://schemas.microsoft.com/office/drawing/2014/main" id="{1642EF46-B255-48F5-A95E-5E68BB2C4CE8}"/>
              </a:ext>
            </a:extLst>
          </p:cNvPr>
          <p:cNvSpPr/>
          <p:nvPr/>
        </p:nvSpPr>
        <p:spPr>
          <a:xfrm>
            <a:off x="2334466" y="5787560"/>
            <a:ext cx="1062933" cy="471229"/>
          </a:xfrm>
          <a:prstGeom prst="arc">
            <a:avLst>
              <a:gd name="adj1" fmla="val 8286159"/>
              <a:gd name="adj2" fmla="val 13549017"/>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837382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6ABEEA-2E49-45A6-B5B8-505BD0A822D3}"/>
              </a:ext>
            </a:extLst>
          </p:cNvPr>
          <p:cNvPicPr>
            <a:picLocks noChangeAspect="1"/>
          </p:cNvPicPr>
          <p:nvPr/>
        </p:nvPicPr>
        <p:blipFill>
          <a:blip r:embed="rId3"/>
          <a:stretch>
            <a:fillRect/>
          </a:stretch>
        </p:blipFill>
        <p:spPr>
          <a:xfrm>
            <a:off x="7728738" y="5269210"/>
            <a:ext cx="3162463" cy="1047804"/>
          </a:xfrm>
          <a:prstGeom prst="rect">
            <a:avLst/>
          </a:prstGeom>
        </p:spPr>
      </p:pic>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Auditing </a:t>
            </a:r>
            <a:endParaRPr lang="en-US" dirty="0"/>
          </a:p>
        </p:txBody>
      </p:sp>
      <p:sp>
        <p:nvSpPr>
          <p:cNvPr id="16" name="文本框 15">
            <a:extLst>
              <a:ext uri="{FF2B5EF4-FFF2-40B4-BE49-F238E27FC236}">
                <a16:creationId xmlns:a16="http://schemas.microsoft.com/office/drawing/2014/main" id="{97FD204D-E1E7-4FBE-AB36-9F65E6FC17CD}"/>
              </a:ext>
            </a:extLst>
          </p:cNvPr>
          <p:cNvSpPr txBox="1"/>
          <p:nvPr/>
        </p:nvSpPr>
        <p:spPr>
          <a:xfrm>
            <a:off x="1860335" y="4899878"/>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交易裁剪审计</a:t>
            </a:r>
          </a:p>
        </p:txBody>
      </p:sp>
      <p:grpSp>
        <p:nvGrpSpPr>
          <p:cNvPr id="20" name="组合 19">
            <a:extLst>
              <a:ext uri="{FF2B5EF4-FFF2-40B4-BE49-F238E27FC236}">
                <a16:creationId xmlns:a16="http://schemas.microsoft.com/office/drawing/2014/main" id="{C4F15CBD-702E-415F-B6C5-EFD1FD0E6EBE}"/>
              </a:ext>
            </a:extLst>
          </p:cNvPr>
          <p:cNvGrpSpPr/>
          <p:nvPr/>
        </p:nvGrpSpPr>
        <p:grpSpPr>
          <a:xfrm>
            <a:off x="2314371" y="5565997"/>
            <a:ext cx="1255568" cy="781090"/>
            <a:chOff x="9299251" y="1804138"/>
            <a:chExt cx="1255568" cy="781090"/>
          </a:xfrm>
        </p:grpSpPr>
        <p:pic>
          <p:nvPicPr>
            <p:cNvPr id="21" name="图片 20">
              <a:extLst>
                <a:ext uri="{FF2B5EF4-FFF2-40B4-BE49-F238E27FC236}">
                  <a16:creationId xmlns:a16="http://schemas.microsoft.com/office/drawing/2014/main" id="{0D66190B-7849-4F7F-B8DD-4C7C856CECDF}"/>
                </a:ext>
              </a:extLst>
            </p:cNvPr>
            <p:cNvPicPr>
              <a:picLocks noChangeAspect="1"/>
            </p:cNvPicPr>
            <p:nvPr/>
          </p:nvPicPr>
          <p:blipFill>
            <a:blip r:embed="rId4"/>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EAB0DB3-87ED-41DE-84E6-51897A22054C}"/>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22" name="矩形 21">
                  <a:extLst>
                    <a:ext uri="{FF2B5EF4-FFF2-40B4-BE49-F238E27FC236}">
                      <a16:creationId xmlns:a16="http://schemas.microsoft.com/office/drawing/2014/main" id="{FEAB0DB3-87ED-41DE-84E6-51897A22054C}"/>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5"/>
                  <a:stretch>
                    <a:fillRect/>
                  </a:stretch>
                </a:blipFill>
              </p:spPr>
              <p:txBody>
                <a:bodyPr/>
                <a:lstStyle/>
                <a:p>
                  <a:r>
                    <a:rPr lang="zh-CN" altLang="en-US">
                      <a:noFill/>
                    </a:rPr>
                    <a:t> </a:t>
                  </a:r>
                </a:p>
              </p:txBody>
            </p:sp>
          </mc:Fallback>
        </mc:AlternateContent>
      </p:grpSp>
      <p:cxnSp>
        <p:nvCxnSpPr>
          <p:cNvPr id="23" name="直接箭头连接符 22">
            <a:extLst>
              <a:ext uri="{FF2B5EF4-FFF2-40B4-BE49-F238E27FC236}">
                <a16:creationId xmlns:a16="http://schemas.microsoft.com/office/drawing/2014/main" id="{824CEF4C-C49B-4295-9CDE-3DA3412DECF2}"/>
              </a:ext>
            </a:extLst>
          </p:cNvPr>
          <p:cNvCxnSpPr>
            <a:cxnSpLocks/>
          </p:cNvCxnSpPr>
          <p:nvPr/>
        </p:nvCxnSpPr>
        <p:spPr>
          <a:xfrm>
            <a:off x="3681530" y="6036208"/>
            <a:ext cx="1353953" cy="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053F10AA-3FFE-479E-A4AD-5595ED5D2B62}"/>
              </a:ext>
            </a:extLst>
          </p:cNvPr>
          <p:cNvPicPr>
            <a:picLocks noChangeAspect="1"/>
          </p:cNvPicPr>
          <p:nvPr/>
        </p:nvPicPr>
        <p:blipFill>
          <a:blip r:embed="rId6"/>
          <a:stretch>
            <a:fillRect/>
          </a:stretch>
        </p:blipFill>
        <p:spPr>
          <a:xfrm>
            <a:off x="5221592" y="5409384"/>
            <a:ext cx="962890" cy="937703"/>
          </a:xfrm>
          <a:prstGeom prst="rect">
            <a:avLst/>
          </a:prstGeom>
        </p:spPr>
      </p:pic>
      <p:cxnSp>
        <p:nvCxnSpPr>
          <p:cNvPr id="27" name="直接箭头连接符 26">
            <a:extLst>
              <a:ext uri="{FF2B5EF4-FFF2-40B4-BE49-F238E27FC236}">
                <a16:creationId xmlns:a16="http://schemas.microsoft.com/office/drawing/2014/main" id="{BCFB81C5-CB46-4EFA-ADAE-BD843E3EC21A}"/>
              </a:ext>
            </a:extLst>
          </p:cNvPr>
          <p:cNvCxnSpPr>
            <a:cxnSpLocks/>
          </p:cNvCxnSpPr>
          <p:nvPr/>
        </p:nvCxnSpPr>
        <p:spPr>
          <a:xfrm flipH="1">
            <a:off x="6407276" y="6042662"/>
            <a:ext cx="1092827" cy="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47A5527-9C5A-41B8-A6EF-72E70A53C1FD}"/>
              </a:ext>
            </a:extLst>
          </p:cNvPr>
          <p:cNvPicPr>
            <a:picLocks noChangeAspect="1"/>
          </p:cNvPicPr>
          <p:nvPr/>
        </p:nvPicPr>
        <p:blipFill>
          <a:blip r:embed="rId7"/>
          <a:stretch>
            <a:fillRect/>
          </a:stretch>
        </p:blipFill>
        <p:spPr>
          <a:xfrm>
            <a:off x="1451581" y="1703587"/>
            <a:ext cx="5660414" cy="369332"/>
          </a:xfrm>
          <a:prstGeom prst="rect">
            <a:avLst/>
          </a:prstGeom>
        </p:spPr>
      </p:pic>
      <p:sp>
        <p:nvSpPr>
          <p:cNvPr id="19" name="文本框 18">
            <a:extLst>
              <a:ext uri="{FF2B5EF4-FFF2-40B4-BE49-F238E27FC236}">
                <a16:creationId xmlns:a16="http://schemas.microsoft.com/office/drawing/2014/main" id="{4EE7F463-059F-4C5A-94D2-EA0F4465E356}"/>
              </a:ext>
            </a:extLst>
          </p:cNvPr>
          <p:cNvSpPr txBox="1"/>
          <p:nvPr/>
        </p:nvSpPr>
        <p:spPr>
          <a:xfrm>
            <a:off x="7500103" y="172510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部分在链上，部分在银行</a:t>
            </a:r>
          </a:p>
        </p:txBody>
      </p:sp>
      <p:pic>
        <p:nvPicPr>
          <p:cNvPr id="9" name="图片 8">
            <a:extLst>
              <a:ext uri="{FF2B5EF4-FFF2-40B4-BE49-F238E27FC236}">
                <a16:creationId xmlns:a16="http://schemas.microsoft.com/office/drawing/2014/main" id="{8C61FB02-BC96-4BCC-824F-D1D4EA238495}"/>
              </a:ext>
            </a:extLst>
          </p:cNvPr>
          <p:cNvPicPr>
            <a:picLocks noChangeAspect="1"/>
          </p:cNvPicPr>
          <p:nvPr/>
        </p:nvPicPr>
        <p:blipFill>
          <a:blip r:embed="rId8"/>
          <a:stretch>
            <a:fillRect/>
          </a:stretch>
        </p:blipFill>
        <p:spPr>
          <a:xfrm>
            <a:off x="1476512" y="2331864"/>
            <a:ext cx="9654309" cy="2089044"/>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7A2A6F9-0389-43AB-8F83-63C81896226A}"/>
                  </a:ext>
                </a:extLst>
              </p:cNvPr>
              <p:cNvSpPr/>
              <p:nvPr/>
            </p:nvSpPr>
            <p:spPr>
              <a:xfrm>
                <a:off x="3831387" y="5644562"/>
                <a:ext cx="1010661"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𝑖𝑗</m:t>
                          </m:r>
                        </m:sub>
                      </m:sSub>
                    </m:oMath>
                  </m:oMathPara>
                </a14:m>
                <a:endParaRPr lang="zh-CN" altLang="en-US" sz="2000" i="1" dirty="0"/>
              </a:p>
            </p:txBody>
          </p:sp>
        </mc:Choice>
        <mc:Fallback xmlns="">
          <p:sp>
            <p:nvSpPr>
              <p:cNvPr id="10" name="矩形 9">
                <a:extLst>
                  <a:ext uri="{FF2B5EF4-FFF2-40B4-BE49-F238E27FC236}">
                    <a16:creationId xmlns:a16="http://schemas.microsoft.com/office/drawing/2014/main" id="{67A2A6F9-0389-43AB-8F83-63C81896226A}"/>
                  </a:ext>
                </a:extLst>
              </p:cNvPr>
              <p:cNvSpPr>
                <a:spLocks noRot="1" noChangeAspect="1" noMove="1" noResize="1" noEditPoints="1" noAdjustHandles="1" noChangeArrowheads="1" noChangeShapeType="1" noTextEdit="1"/>
              </p:cNvSpPr>
              <p:nvPr/>
            </p:nvSpPr>
            <p:spPr>
              <a:xfrm>
                <a:off x="3831387" y="5644562"/>
                <a:ext cx="1010661" cy="424796"/>
              </a:xfrm>
              <a:prstGeom prst="rect">
                <a:avLst/>
              </a:prstGeom>
              <a:blipFill>
                <a:blip r:embed="rId9"/>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FFAD12E-8362-4C7B-AD33-D9799051B8CE}"/>
                  </a:ext>
                </a:extLst>
              </p:cNvPr>
              <p:cNvSpPr/>
              <p:nvPr/>
            </p:nvSpPr>
            <p:spPr>
              <a:xfrm>
                <a:off x="6690540" y="5644562"/>
                <a:ext cx="589071"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i="1">
                              <a:latin typeface="Cambria Math" panose="02040503050406030204" pitchFamily="18" charset="0"/>
                            </a:rPr>
                            <m:t>𝑖𝑗</m:t>
                          </m:r>
                        </m:sub>
                      </m:sSub>
                    </m:oMath>
                  </m:oMathPara>
                </a14:m>
                <a:endParaRPr lang="zh-CN" altLang="en-US" sz="2000" dirty="0"/>
              </a:p>
            </p:txBody>
          </p:sp>
        </mc:Choice>
        <mc:Fallback xmlns="">
          <p:sp>
            <p:nvSpPr>
              <p:cNvPr id="11" name="矩形 10">
                <a:extLst>
                  <a:ext uri="{FF2B5EF4-FFF2-40B4-BE49-F238E27FC236}">
                    <a16:creationId xmlns:a16="http://schemas.microsoft.com/office/drawing/2014/main" id="{4FFAD12E-8362-4C7B-AD33-D9799051B8CE}"/>
                  </a:ext>
                </a:extLst>
              </p:cNvPr>
              <p:cNvSpPr>
                <a:spLocks noRot="1" noChangeAspect="1" noMove="1" noResize="1" noEditPoints="1" noAdjustHandles="1" noChangeArrowheads="1" noChangeShapeType="1" noTextEdit="1"/>
              </p:cNvSpPr>
              <p:nvPr/>
            </p:nvSpPr>
            <p:spPr>
              <a:xfrm>
                <a:off x="6690540" y="5644562"/>
                <a:ext cx="589071" cy="424796"/>
              </a:xfrm>
              <a:prstGeom prst="rect">
                <a:avLst/>
              </a:prstGeom>
              <a:blipFill>
                <a:blip r:embed="rId10"/>
                <a:stretch>
                  <a:fillRect b="-8571"/>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9470D2C1-5B2E-4EBB-8E57-17E82B6805C7}"/>
              </a:ext>
            </a:extLst>
          </p:cNvPr>
          <p:cNvSpPr/>
          <p:nvPr/>
        </p:nvSpPr>
        <p:spPr>
          <a:xfrm>
            <a:off x="7993840" y="6072252"/>
            <a:ext cx="211017" cy="222909"/>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 name="图片 1">
            <a:extLst>
              <a:ext uri="{FF2B5EF4-FFF2-40B4-BE49-F238E27FC236}">
                <a16:creationId xmlns:a16="http://schemas.microsoft.com/office/drawing/2014/main" id="{EFDF6A1B-C2F4-493C-8DB9-EC698AC52465}"/>
              </a:ext>
            </a:extLst>
          </p:cNvPr>
          <p:cNvPicPr>
            <a:picLocks noChangeAspect="1"/>
          </p:cNvPicPr>
          <p:nvPr/>
        </p:nvPicPr>
        <p:blipFill>
          <a:blip r:embed="rId11"/>
          <a:stretch>
            <a:fillRect/>
          </a:stretch>
        </p:blipFill>
        <p:spPr>
          <a:xfrm>
            <a:off x="1641612" y="5594596"/>
            <a:ext cx="630225" cy="805730"/>
          </a:xfrm>
          <a:prstGeom prst="rect">
            <a:avLst/>
          </a:prstGeom>
        </p:spPr>
      </p:pic>
    </p:spTree>
    <p:extLst>
      <p:ext uri="{BB962C8B-B14F-4D97-AF65-F5344CB8AC3E}">
        <p14:creationId xmlns:p14="http://schemas.microsoft.com/office/powerpoint/2010/main" val="2390975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I</a:t>
            </a:r>
            <a:r>
              <a:rPr lang="en-US" altLang="zh-CN" dirty="0"/>
              <a:t>ntroduction</a:t>
            </a:r>
            <a:endParaRPr lang="en-US" dirty="0"/>
          </a:p>
        </p:txBody>
      </p:sp>
      <p:sp>
        <p:nvSpPr>
          <p:cNvPr id="3" name="矩形 2">
            <a:extLst>
              <a:ext uri="{FF2B5EF4-FFF2-40B4-BE49-F238E27FC236}">
                <a16:creationId xmlns:a16="http://schemas.microsoft.com/office/drawing/2014/main" id="{96675748-2FC7-4384-85BD-9462E5242908}"/>
              </a:ext>
            </a:extLst>
          </p:cNvPr>
          <p:cNvSpPr/>
          <p:nvPr/>
        </p:nvSpPr>
        <p:spPr>
          <a:xfrm>
            <a:off x="9105500" y="3957972"/>
            <a:ext cx="2396690" cy="203132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随着时间推移，旧数据在链上留着意义不大且占空间，通过</a:t>
            </a:r>
            <a:r>
              <a:rPr lang="en-US" altLang="zh-CN" dirty="0">
                <a:latin typeface="微软雅黑" panose="020B0503020204020204" pitchFamily="34" charset="-122"/>
                <a:ea typeface="微软雅黑" panose="020B0503020204020204" pitchFamily="34" charset="-122"/>
              </a:rPr>
              <a:t>Pruning(</a:t>
            </a:r>
            <a:r>
              <a:rPr lang="zh-CN" altLang="en-US" dirty="0">
                <a:latin typeface="微软雅黑" panose="020B0503020204020204" pitchFamily="34" charset="-122"/>
                <a:ea typeface="微软雅黑" panose="020B0503020204020204" pitchFamily="34" charset="-122"/>
              </a:rPr>
              <a:t>修剪</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历史数据可降低节点本地存储代价，但影响修剪数据的审计</a:t>
            </a:r>
          </a:p>
        </p:txBody>
      </p:sp>
      <p:pic>
        <p:nvPicPr>
          <p:cNvPr id="5" name="图片 4">
            <a:extLst>
              <a:ext uri="{FF2B5EF4-FFF2-40B4-BE49-F238E27FC236}">
                <a16:creationId xmlns:a16="http://schemas.microsoft.com/office/drawing/2014/main" id="{6CEC110E-D901-455E-89CA-914C101E668C}"/>
              </a:ext>
            </a:extLst>
          </p:cNvPr>
          <p:cNvPicPr>
            <a:picLocks noChangeAspect="1"/>
          </p:cNvPicPr>
          <p:nvPr/>
        </p:nvPicPr>
        <p:blipFill>
          <a:blip r:embed="rId3"/>
          <a:stretch>
            <a:fillRect/>
          </a:stretch>
        </p:blipFill>
        <p:spPr>
          <a:xfrm>
            <a:off x="1218840" y="1727506"/>
            <a:ext cx="7694154" cy="4460932"/>
          </a:xfrm>
          <a:prstGeom prst="rect">
            <a:avLst/>
          </a:prstGeom>
        </p:spPr>
      </p:pic>
      <p:sp>
        <p:nvSpPr>
          <p:cNvPr id="6" name="矩形 5">
            <a:extLst>
              <a:ext uri="{FF2B5EF4-FFF2-40B4-BE49-F238E27FC236}">
                <a16:creationId xmlns:a16="http://schemas.microsoft.com/office/drawing/2014/main" id="{4EC86BF7-A7AA-40F3-A80A-1E93194F5826}"/>
              </a:ext>
            </a:extLst>
          </p:cNvPr>
          <p:cNvSpPr/>
          <p:nvPr/>
        </p:nvSpPr>
        <p:spPr>
          <a:xfrm>
            <a:off x="9105500" y="2077804"/>
            <a:ext cx="239669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交易数据隐私</a:t>
            </a:r>
          </a:p>
        </p:txBody>
      </p:sp>
      <p:sp>
        <p:nvSpPr>
          <p:cNvPr id="7" name="矩形 6">
            <a:extLst>
              <a:ext uri="{FF2B5EF4-FFF2-40B4-BE49-F238E27FC236}">
                <a16:creationId xmlns:a16="http://schemas.microsoft.com/office/drawing/2014/main" id="{86294758-7505-470A-8E4C-0F000D4877ED}"/>
              </a:ext>
            </a:extLst>
          </p:cNvPr>
          <p:cNvSpPr/>
          <p:nvPr/>
        </p:nvSpPr>
        <p:spPr>
          <a:xfrm>
            <a:off x="9105500" y="2949557"/>
            <a:ext cx="239669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第三方交易审计机制</a:t>
            </a:r>
          </a:p>
        </p:txBody>
      </p:sp>
      <p:sp>
        <p:nvSpPr>
          <p:cNvPr id="4" name="矩形 3">
            <a:extLst>
              <a:ext uri="{FF2B5EF4-FFF2-40B4-BE49-F238E27FC236}">
                <a16:creationId xmlns:a16="http://schemas.microsoft.com/office/drawing/2014/main" id="{C523CD83-6F83-46B6-8334-CA9C7D1CB80F}"/>
              </a:ext>
            </a:extLst>
          </p:cNvPr>
          <p:cNvSpPr/>
          <p:nvPr/>
        </p:nvSpPr>
        <p:spPr>
          <a:xfrm>
            <a:off x="9105499" y="1426944"/>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金融机构跨组织交易</a:t>
            </a:r>
          </a:p>
        </p:txBody>
      </p:sp>
    </p:spTree>
    <p:extLst>
      <p:ext uri="{BB962C8B-B14F-4D97-AF65-F5344CB8AC3E}">
        <p14:creationId xmlns:p14="http://schemas.microsoft.com/office/powerpoint/2010/main" val="1186645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4D1388-B99F-4C0D-8C8B-DF93FAED6D8A}"/>
              </a:ext>
            </a:extLst>
          </p:cNvPr>
          <p:cNvSpPr>
            <a:spLocks noGrp="1"/>
          </p:cNvSpPr>
          <p:nvPr>
            <p:ph type="title"/>
          </p:nvPr>
        </p:nvSpPr>
        <p:spPr>
          <a:xfrm>
            <a:off x="1451581" y="526148"/>
            <a:ext cx="9603275" cy="1049235"/>
          </a:xfrm>
        </p:spPr>
        <p:txBody>
          <a:bodyPr>
            <a:normAutofit/>
          </a:bodyPr>
          <a:lstStyle/>
          <a:p>
            <a:r>
              <a:rPr lang="en-US" altLang="zh-CN" dirty="0"/>
              <a:t>Auditing </a:t>
            </a:r>
            <a:endParaRPr lang="en-US" dirty="0"/>
          </a:p>
        </p:txBody>
      </p:sp>
      <p:pic>
        <p:nvPicPr>
          <p:cNvPr id="2" name="图片 1">
            <a:extLst>
              <a:ext uri="{FF2B5EF4-FFF2-40B4-BE49-F238E27FC236}">
                <a16:creationId xmlns:a16="http://schemas.microsoft.com/office/drawing/2014/main" id="{B1F1416A-D828-4EEC-B363-8DDC0BDDA168}"/>
              </a:ext>
            </a:extLst>
          </p:cNvPr>
          <p:cNvPicPr>
            <a:picLocks noChangeAspect="1"/>
          </p:cNvPicPr>
          <p:nvPr/>
        </p:nvPicPr>
        <p:blipFill>
          <a:blip r:embed="rId3"/>
          <a:stretch>
            <a:fillRect/>
          </a:stretch>
        </p:blipFill>
        <p:spPr>
          <a:xfrm>
            <a:off x="1298469" y="1699693"/>
            <a:ext cx="9938002" cy="773249"/>
          </a:xfrm>
          <a:prstGeom prst="rect">
            <a:avLst/>
          </a:prstGeom>
        </p:spPr>
      </p:pic>
      <p:grpSp>
        <p:nvGrpSpPr>
          <p:cNvPr id="6" name="组合 5">
            <a:extLst>
              <a:ext uri="{FF2B5EF4-FFF2-40B4-BE49-F238E27FC236}">
                <a16:creationId xmlns:a16="http://schemas.microsoft.com/office/drawing/2014/main" id="{24F7AC17-9D4F-433D-A496-1672C2DDE7D3}"/>
              </a:ext>
            </a:extLst>
          </p:cNvPr>
          <p:cNvGrpSpPr/>
          <p:nvPr/>
        </p:nvGrpSpPr>
        <p:grpSpPr>
          <a:xfrm>
            <a:off x="1915213" y="3723238"/>
            <a:ext cx="1255568" cy="781090"/>
            <a:chOff x="9299251" y="1804138"/>
            <a:chExt cx="1255568" cy="781090"/>
          </a:xfrm>
        </p:grpSpPr>
        <p:pic>
          <p:nvPicPr>
            <p:cNvPr id="7" name="图片 6">
              <a:extLst>
                <a:ext uri="{FF2B5EF4-FFF2-40B4-BE49-F238E27FC236}">
                  <a16:creationId xmlns:a16="http://schemas.microsoft.com/office/drawing/2014/main" id="{07ECDACF-20D1-401A-AC34-66B1AAFF944E}"/>
                </a:ext>
              </a:extLst>
            </p:cNvPr>
            <p:cNvPicPr>
              <a:picLocks noChangeAspect="1"/>
            </p:cNvPicPr>
            <p:nvPr/>
          </p:nvPicPr>
          <p:blipFill>
            <a:blip r:embed="rId4"/>
            <a:stretch>
              <a:fillRect/>
            </a:stretch>
          </p:blipFill>
          <p:spPr>
            <a:xfrm>
              <a:off x="9299251" y="1804138"/>
              <a:ext cx="850944" cy="78109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37F04E6-4912-4EDE-8998-1F1F30B896EC}"/>
                    </a:ext>
                  </a:extLst>
                </p:cNvPr>
                <p:cNvSpPr/>
                <p:nvPr/>
              </p:nvSpPr>
              <p:spPr>
                <a:xfrm>
                  <a:off x="10061864" y="2055850"/>
                  <a:ext cx="492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oMath>
                    </m:oMathPara>
                  </a14:m>
                  <a:endParaRPr lang="zh-CN" altLang="en-US" dirty="0"/>
                </a:p>
              </p:txBody>
            </p:sp>
          </mc:Choice>
          <mc:Fallback xmlns="">
            <p:sp>
              <p:nvSpPr>
                <p:cNvPr id="9" name="矩形 8">
                  <a:extLst>
                    <a:ext uri="{FF2B5EF4-FFF2-40B4-BE49-F238E27FC236}">
                      <a16:creationId xmlns:a16="http://schemas.microsoft.com/office/drawing/2014/main" id="{337F04E6-4912-4EDE-8998-1F1F30B896EC}"/>
                    </a:ext>
                  </a:extLst>
                </p:cNvPr>
                <p:cNvSpPr>
                  <a:spLocks noRot="1" noChangeAspect="1" noMove="1" noResize="1" noEditPoints="1" noAdjustHandles="1" noChangeArrowheads="1" noChangeShapeType="1" noTextEdit="1"/>
                </p:cNvSpPr>
                <p:nvPr/>
              </p:nvSpPr>
              <p:spPr>
                <a:xfrm>
                  <a:off x="10061864" y="2055850"/>
                  <a:ext cx="492955" cy="369332"/>
                </a:xfrm>
                <a:prstGeom prst="rect">
                  <a:avLst/>
                </a:prstGeom>
                <a:blipFill>
                  <a:blip r:embed="rId5"/>
                  <a:stretch>
                    <a:fillRect/>
                  </a:stretch>
                </a:blipFill>
              </p:spPr>
              <p:txBody>
                <a:bodyPr/>
                <a:lstStyle/>
                <a:p>
                  <a:r>
                    <a:rPr lang="zh-CN" altLang="en-US">
                      <a:noFill/>
                    </a:rPr>
                    <a:t> </a:t>
                  </a:r>
                </a:p>
              </p:txBody>
            </p:sp>
          </mc:Fallback>
        </mc:AlternateContent>
      </p:grpSp>
      <p:cxnSp>
        <p:nvCxnSpPr>
          <p:cNvPr id="10" name="直接箭头连接符 9">
            <a:extLst>
              <a:ext uri="{FF2B5EF4-FFF2-40B4-BE49-F238E27FC236}">
                <a16:creationId xmlns:a16="http://schemas.microsoft.com/office/drawing/2014/main" id="{C30B9C92-C67E-4988-849A-E35589475BC8}"/>
              </a:ext>
            </a:extLst>
          </p:cNvPr>
          <p:cNvCxnSpPr>
            <a:cxnSpLocks/>
          </p:cNvCxnSpPr>
          <p:nvPr/>
        </p:nvCxnSpPr>
        <p:spPr>
          <a:xfrm>
            <a:off x="3282372" y="4193449"/>
            <a:ext cx="1353953" cy="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DD3D5754-9326-494E-8252-2CE0420AF3ED}"/>
              </a:ext>
            </a:extLst>
          </p:cNvPr>
          <p:cNvPicPr>
            <a:picLocks noChangeAspect="1"/>
          </p:cNvPicPr>
          <p:nvPr/>
        </p:nvPicPr>
        <p:blipFill>
          <a:blip r:embed="rId6"/>
          <a:stretch>
            <a:fillRect/>
          </a:stretch>
        </p:blipFill>
        <p:spPr>
          <a:xfrm>
            <a:off x="4860534" y="3566625"/>
            <a:ext cx="962890" cy="937703"/>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35196C7-58EC-4DBC-9F0E-4CE2FA7C1441}"/>
                  </a:ext>
                </a:extLst>
              </p:cNvPr>
              <p:cNvSpPr/>
              <p:nvPr/>
            </p:nvSpPr>
            <p:spPr>
              <a:xfrm>
                <a:off x="3040948" y="3814904"/>
                <a:ext cx="2079313" cy="428515"/>
              </a:xfrm>
              <a:prstGeom prst="rect">
                <a:avLst/>
              </a:prstGeom>
            </p:spPr>
            <p:txBody>
              <a:bodyPr wrap="square">
                <a:spAutoFit/>
              </a:bodyPr>
              <a:lstStyle/>
              <a:p>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ary>
                      <m:naryPr>
                        <m:chr m:val="∑"/>
                        <m:subHide m:val="on"/>
                        <m:supHide m:val="on"/>
                        <m:ctrlPr>
                          <a:rPr lang="zh-CN" altLang="en-US" sz="2000" i="1" smtClean="0">
                            <a:latin typeface="Cambria Math" panose="02040503050406030204" pitchFamily="18" charset="0"/>
                          </a:rPr>
                        </m:ctrlPr>
                      </m:naryPr>
                      <m:sub/>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m:rPr>
                                <m:sty m:val="p"/>
                              </m:rPr>
                              <a:rPr lang="en-US" altLang="zh-CN" sz="2000" i="1">
                                <a:latin typeface="Cambria Math" panose="02040503050406030204" pitchFamily="18" charset="0"/>
                              </a:rPr>
                              <m:t>ij</m:t>
                            </m:r>
                          </m:sub>
                        </m:sSub>
                      </m:e>
                    </m:nary>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𝐴𝑢𝑑</m:t>
                        </m:r>
                      </m:sup>
                    </m:sSup>
                  </m:oMath>
                </a14:m>
                <a:endParaRPr lang="zh-CN" altLang="en-US" sz="2000" dirty="0"/>
              </a:p>
            </p:txBody>
          </p:sp>
        </mc:Choice>
        <mc:Fallback xmlns="">
          <p:sp>
            <p:nvSpPr>
              <p:cNvPr id="12" name="矩形 11">
                <a:extLst>
                  <a:ext uri="{FF2B5EF4-FFF2-40B4-BE49-F238E27FC236}">
                    <a16:creationId xmlns:a16="http://schemas.microsoft.com/office/drawing/2014/main" id="{835196C7-58EC-4DBC-9F0E-4CE2FA7C1441}"/>
                  </a:ext>
                </a:extLst>
              </p:cNvPr>
              <p:cNvSpPr>
                <a:spLocks noRot="1" noChangeAspect="1" noMove="1" noResize="1" noEditPoints="1" noAdjustHandles="1" noChangeArrowheads="1" noChangeShapeType="1" noTextEdit="1"/>
              </p:cNvSpPr>
              <p:nvPr/>
            </p:nvSpPr>
            <p:spPr>
              <a:xfrm>
                <a:off x="3040948" y="3814904"/>
                <a:ext cx="2079313" cy="428515"/>
              </a:xfrm>
              <a:prstGeom prst="rect">
                <a:avLst/>
              </a:prstGeom>
              <a:blipFill>
                <a:blip r:embed="rId7"/>
                <a:stretch>
                  <a:fillRect t="-114286" b="-16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D94A7F7-FD43-4855-BC53-8D2BB833EFB5}"/>
                  </a:ext>
                </a:extLst>
              </p:cNvPr>
              <p:cNvSpPr/>
              <p:nvPr/>
            </p:nvSpPr>
            <p:spPr>
              <a:xfrm>
                <a:off x="6245168" y="3819302"/>
                <a:ext cx="591124"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𝑖𝑗</m:t>
                          </m:r>
                        </m:sub>
                      </m:sSub>
                    </m:oMath>
                  </m:oMathPara>
                </a14:m>
                <a:endParaRPr lang="zh-CN" altLang="en-US" sz="2000" dirty="0"/>
              </a:p>
            </p:txBody>
          </p:sp>
        </mc:Choice>
        <mc:Fallback xmlns="">
          <p:sp>
            <p:nvSpPr>
              <p:cNvPr id="13" name="矩形 12">
                <a:extLst>
                  <a:ext uri="{FF2B5EF4-FFF2-40B4-BE49-F238E27FC236}">
                    <a16:creationId xmlns:a16="http://schemas.microsoft.com/office/drawing/2014/main" id="{AD94A7F7-FD43-4855-BC53-8D2BB833EFB5}"/>
                  </a:ext>
                </a:extLst>
              </p:cNvPr>
              <p:cNvSpPr>
                <a:spLocks noRot="1" noChangeAspect="1" noMove="1" noResize="1" noEditPoints="1" noAdjustHandles="1" noChangeArrowheads="1" noChangeShapeType="1" noTextEdit="1"/>
              </p:cNvSpPr>
              <p:nvPr/>
            </p:nvSpPr>
            <p:spPr>
              <a:xfrm>
                <a:off x="6245168" y="3819302"/>
                <a:ext cx="591124" cy="424796"/>
              </a:xfrm>
              <a:prstGeom prst="rect">
                <a:avLst/>
              </a:prstGeom>
              <a:blipFill>
                <a:blip r:embed="rId8"/>
                <a:stretch>
                  <a:fillRect b="-10145"/>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5C93A1B0-2E13-41F0-8195-D6FE5CA72620}"/>
              </a:ext>
            </a:extLst>
          </p:cNvPr>
          <p:cNvCxnSpPr>
            <a:cxnSpLocks/>
          </p:cNvCxnSpPr>
          <p:nvPr/>
        </p:nvCxnSpPr>
        <p:spPr>
          <a:xfrm flipH="1">
            <a:off x="6008118" y="4199903"/>
            <a:ext cx="1092827" cy="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4E7A9B4-CB91-4EEF-B5DC-9B4875A53786}"/>
              </a:ext>
            </a:extLst>
          </p:cNvPr>
          <p:cNvPicPr>
            <a:picLocks noChangeAspect="1"/>
          </p:cNvPicPr>
          <p:nvPr/>
        </p:nvPicPr>
        <p:blipFill>
          <a:blip r:embed="rId9"/>
          <a:stretch>
            <a:fillRect/>
          </a:stretch>
        </p:blipFill>
        <p:spPr>
          <a:xfrm>
            <a:off x="7227887" y="3731811"/>
            <a:ext cx="3008815" cy="781090"/>
          </a:xfrm>
          <a:prstGeom prst="rect">
            <a:avLst/>
          </a:prstGeom>
        </p:spPr>
      </p:pic>
      <p:sp>
        <p:nvSpPr>
          <p:cNvPr id="16" name="矩形 15">
            <a:extLst>
              <a:ext uri="{FF2B5EF4-FFF2-40B4-BE49-F238E27FC236}">
                <a16:creationId xmlns:a16="http://schemas.microsoft.com/office/drawing/2014/main" id="{21D6DF26-3FC3-4084-A064-1CE558AD7B03}"/>
              </a:ext>
            </a:extLst>
          </p:cNvPr>
          <p:cNvSpPr/>
          <p:nvPr/>
        </p:nvSpPr>
        <p:spPr>
          <a:xfrm>
            <a:off x="7985917" y="4344282"/>
            <a:ext cx="231006" cy="160046"/>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7" name="文本框 16">
            <a:extLst>
              <a:ext uri="{FF2B5EF4-FFF2-40B4-BE49-F238E27FC236}">
                <a16:creationId xmlns:a16="http://schemas.microsoft.com/office/drawing/2014/main" id="{D2765F3D-9B0C-4C36-8370-20867D808057}"/>
              </a:ext>
            </a:extLst>
          </p:cNvPr>
          <p:cNvSpPr txBox="1"/>
          <p:nvPr/>
        </p:nvSpPr>
        <p:spPr>
          <a:xfrm>
            <a:off x="1915213" y="3059668"/>
            <a:ext cx="2236510" cy="400110"/>
          </a:xfrm>
          <a:prstGeom prst="rect">
            <a:avLst/>
          </a:prstGeom>
          <a:noFill/>
        </p:spPr>
        <p:txBody>
          <a:bodyPr wrap="none" rtlCol="0">
            <a:spAutoFit/>
          </a:bodyPr>
          <a:lstStyle/>
          <a:p>
            <a:r>
              <a:rPr lang="zh-CN" altLang="en-US" sz="2000" dirty="0"/>
              <a:t>银行余额交易审计</a:t>
            </a:r>
          </a:p>
        </p:txBody>
      </p:sp>
      <p:pic>
        <p:nvPicPr>
          <p:cNvPr id="5" name="图片 4">
            <a:extLst>
              <a:ext uri="{FF2B5EF4-FFF2-40B4-BE49-F238E27FC236}">
                <a16:creationId xmlns:a16="http://schemas.microsoft.com/office/drawing/2014/main" id="{5690DA26-F3C5-444E-87C9-D0A901E20EAC}"/>
              </a:ext>
            </a:extLst>
          </p:cNvPr>
          <p:cNvPicPr>
            <a:picLocks noChangeAspect="1"/>
          </p:cNvPicPr>
          <p:nvPr/>
        </p:nvPicPr>
        <p:blipFill>
          <a:blip r:embed="rId10"/>
          <a:stretch>
            <a:fillRect/>
          </a:stretch>
        </p:blipFill>
        <p:spPr>
          <a:xfrm>
            <a:off x="7179760" y="4665095"/>
            <a:ext cx="2336161" cy="308959"/>
          </a:xfrm>
          <a:prstGeom prst="rect">
            <a:avLst/>
          </a:prstGeom>
        </p:spPr>
      </p:pic>
    </p:spTree>
    <p:extLst>
      <p:ext uri="{BB962C8B-B14F-4D97-AF65-F5344CB8AC3E}">
        <p14:creationId xmlns:p14="http://schemas.microsoft.com/office/powerpoint/2010/main" val="127456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dirty="0"/>
              <a:t>NIZK</a:t>
            </a:r>
          </a:p>
        </p:txBody>
      </p:sp>
      <p:pic>
        <p:nvPicPr>
          <p:cNvPr id="7" name="图片 6">
            <a:extLst>
              <a:ext uri="{FF2B5EF4-FFF2-40B4-BE49-F238E27FC236}">
                <a16:creationId xmlns:a16="http://schemas.microsoft.com/office/drawing/2014/main" id="{6FB5ED80-75C8-45D3-88D0-3895B25DCC97}"/>
              </a:ext>
            </a:extLst>
          </p:cNvPr>
          <p:cNvPicPr>
            <a:picLocks noChangeAspect="1"/>
          </p:cNvPicPr>
          <p:nvPr/>
        </p:nvPicPr>
        <p:blipFill>
          <a:blip r:embed="rId3"/>
          <a:stretch>
            <a:fillRect/>
          </a:stretch>
        </p:blipFill>
        <p:spPr>
          <a:xfrm>
            <a:off x="1794256" y="1467988"/>
            <a:ext cx="8370022" cy="3609025"/>
          </a:xfrm>
          <a:prstGeom prst="rect">
            <a:avLst/>
          </a:prstGeom>
        </p:spPr>
      </p:pic>
      <p:pic>
        <p:nvPicPr>
          <p:cNvPr id="8" name="图片 7">
            <a:extLst>
              <a:ext uri="{FF2B5EF4-FFF2-40B4-BE49-F238E27FC236}">
                <a16:creationId xmlns:a16="http://schemas.microsoft.com/office/drawing/2014/main" id="{8B132F13-DB1E-4A1A-9B45-510FCF17FCFE}"/>
              </a:ext>
            </a:extLst>
          </p:cNvPr>
          <p:cNvPicPr>
            <a:picLocks noChangeAspect="1"/>
          </p:cNvPicPr>
          <p:nvPr/>
        </p:nvPicPr>
        <p:blipFill>
          <a:blip r:embed="rId4"/>
          <a:stretch>
            <a:fillRect/>
          </a:stretch>
        </p:blipFill>
        <p:spPr>
          <a:xfrm>
            <a:off x="1794257" y="5077013"/>
            <a:ext cx="8370021" cy="1175771"/>
          </a:xfrm>
          <a:prstGeom prst="rect">
            <a:avLst/>
          </a:prstGeom>
        </p:spPr>
      </p:pic>
    </p:spTree>
    <p:extLst>
      <p:ext uri="{BB962C8B-B14F-4D97-AF65-F5344CB8AC3E}">
        <p14:creationId xmlns:p14="http://schemas.microsoft.com/office/powerpoint/2010/main" val="1780802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dirty="0"/>
              <a:t>NIZK</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nvGraphicFramePr>
            <p:xfrm>
              <a:off x="2032000" y="2240935"/>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08265">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r>
                            <a:rPr lang="en-US" altLang="zh-CN" dirty="0"/>
                            <a:t>($50)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567151437"/>
                      </a:ext>
                    </a:extLst>
                  </a:tr>
                  <a:tr h="366011">
                    <a:tc>
                      <a:txBody>
                        <a:bodyPr/>
                        <a:lstStyle/>
                        <a:p>
                          <a:r>
                            <a:rPr lang="en-US" altLang="zh-CN" dirty="0" err="1"/>
                            <a:t>init</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(01)</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(01)</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 </m:t>
                              </m:r>
                            </m:oMath>
                          </a14:m>
                          <a:endParaRPr lang="zh-CN" altLang="en-US" dirty="0">
                            <a:solidFill>
                              <a:srgbClr val="FF0000"/>
                            </a:solidFill>
                          </a:endParaRPr>
                        </a:p>
                      </a:txBody>
                      <a:tcPr/>
                    </a:tc>
                    <a:tc>
                      <a:txBody>
                        <a:bodyPr/>
                        <a:lstStyle/>
                        <a:p>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(02)</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(02)</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(03)</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(03)</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 </m:t>
                              </m:r>
                            </m:oMath>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(04)</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(04)</m:t>
                                  </m:r>
                                </m:sup>
                              </m:sSubSup>
                            </m:oMath>
                          </a14:m>
                          <a:r>
                            <a:rPr lang="en-US" altLang="zh-CN" dirty="0"/>
                            <a:t>,</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 </m:t>
                              </m:r>
                            </m:oMath>
                          </a14:m>
                          <a:endParaRPr lang="zh-CN" altLang="en-US" dirty="0"/>
                        </a:p>
                      </a:txBody>
                      <a:tcPr/>
                    </a:tc>
                    <a:extLst>
                      <a:ext uri="{0D108BD9-81ED-4DB2-BD59-A6C34878D82A}">
                        <a16:rowId xmlns:a16="http://schemas.microsoft.com/office/drawing/2014/main" val="2092451887"/>
                      </a:ext>
                    </a:extLst>
                  </a:tr>
                  <a:tr h="1357703">
                    <a:tc>
                      <a: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(11)</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90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11</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11</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(12)</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12</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12</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12</m:t>
                                    </m:r>
                                  </m:sub>
                                </m:sSub>
                              </m:oMath>
                            </m:oMathPara>
                          </a14:m>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3</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(13)</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13</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10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13</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13</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(14)</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4</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bSup>
                            </m:oMath>
                          </a14:m>
                          <a:r>
                            <a:rPr lang="en-US" altLang="zh-CN" b="0" i="1" dirty="0">
                              <a:latin typeface="Cambria Math" panose="02040503050406030204" pitchFamily="18" charset="0"/>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1" smtClean="0">
                                      <a:latin typeface="Cambria Math" panose="02040503050406030204" pitchFamily="18" charset="0"/>
                                    </a:rPr>
                                    <m:t>c</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(14)</m:t>
                                  </m:r>
                                </m:sup>
                              </m:sSub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m:t>
                                  </m:r>
                                </m:e>
                                <m:sub>
                                  <m:r>
                                    <a:rPr lang="en-US" altLang="zh-CN" b="0" i="1" smtClean="0">
                                      <a:latin typeface="Cambria Math" panose="02040503050406030204" pitchFamily="18" charset="0"/>
                                    </a:rPr>
                                    <m:t>14</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0</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m:t>
                                  </m:r>
                                </m:sup>
                              </m:sSup>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14</m:t>
                                  </m:r>
                                </m:sub>
                              </m:sSub>
                            </m:oMath>
                          </a14:m>
                          <a:r>
                            <a:rPr lang="en-US" altLang="zh-CN" dirty="0">
                              <a:solidFill>
                                <a:schemeClr val="tx1"/>
                              </a:solidFill>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14</m:t>
                                  </m:r>
                                </m:sub>
                              </m:sSub>
                            </m:oMath>
                          </a14:m>
                          <a:r>
                            <a:rPr lang="en-US" altLang="zh-CN" dirty="0">
                              <a:solidFill>
                                <a:schemeClr val="tx1"/>
                              </a:solidFill>
                            </a:rPr>
                            <a:t>,</a:t>
                          </a: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14</m:t>
                                    </m:r>
                                  </m:sub>
                                </m:sSub>
                              </m:oMath>
                            </m:oMathPara>
                          </a14:m>
                          <a:endParaRPr lang="zh-CN" altLang="en-US" dirty="0"/>
                        </a:p>
                      </a:txBody>
                      <a:tcPr/>
                    </a:tc>
                    <a:extLst>
                      <a:ext uri="{0D108BD9-81ED-4DB2-BD59-A6C34878D82A}">
                        <a16:rowId xmlns:a16="http://schemas.microsoft.com/office/drawing/2014/main" val="3386648316"/>
                      </a:ext>
                    </a:extLst>
                  </a:tr>
                  <a:tr h="80708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altLang="zh-CN" dirty="0" smtClean="0">
                                    <a:solidFill>
                                      <a:schemeClr val="tx1"/>
                                    </a:solidFill>
                                  </a:rPr>
                                  <m:t>…</m:t>
                                </m:r>
                              </m:oMath>
                            </m:oMathPara>
                          </a14:m>
                          <a:endParaRPr lang="zh-CN" altLang="en-US" dirty="0">
                            <a:solidFill>
                              <a:schemeClr val="tx1"/>
                            </a:solidFill>
                          </a:endParaRPr>
                        </a:p>
                        <a:p>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Choice>
        <mc:Fallback xmlns="">
          <p:graphicFrame>
            <p:nvGraphicFramePr>
              <p:cNvPr id="6" name="表格 5">
                <a:extLst>
                  <a:ext uri="{FF2B5EF4-FFF2-40B4-BE49-F238E27FC236}">
                    <a16:creationId xmlns:a16="http://schemas.microsoft.com/office/drawing/2014/main" id="{1E448D94-C174-480B-9E52-C4855F8832E2}"/>
                  </a:ext>
                </a:extLst>
              </p:cNvPr>
              <p:cNvGraphicFramePr>
                <a:graphicFrameLocks noGrp="1"/>
              </p:cNvGraphicFramePr>
              <p:nvPr/>
            </p:nvGraphicFramePr>
            <p:xfrm>
              <a:off x="2032000" y="2240935"/>
              <a:ext cx="8128000" cy="3218057"/>
            </p:xfrm>
            <a:graphic>
              <a:graphicData uri="http://schemas.openxmlformats.org/drawingml/2006/table">
                <a:tbl>
                  <a:tblPr firstRow="1" bandRow="1">
                    <a:tableStyleId>{5C22544A-7EE6-4342-B048-85BDC9FD1C3A}</a:tableStyleId>
                  </a:tblPr>
                  <a:tblGrid>
                    <a:gridCol w="921844">
                      <a:extLst>
                        <a:ext uri="{9D8B030D-6E8A-4147-A177-3AD203B41FA5}">
                          <a16:colId xmlns:a16="http://schemas.microsoft.com/office/drawing/2014/main" val="82067987"/>
                        </a:ext>
                      </a:extLst>
                    </a:gridCol>
                    <a:gridCol w="1881724">
                      <a:extLst>
                        <a:ext uri="{9D8B030D-6E8A-4147-A177-3AD203B41FA5}">
                          <a16:colId xmlns:a16="http://schemas.microsoft.com/office/drawing/2014/main" val="3447528998"/>
                        </a:ext>
                      </a:extLst>
                    </a:gridCol>
                    <a:gridCol w="1806970">
                      <a:extLst>
                        <a:ext uri="{9D8B030D-6E8A-4147-A177-3AD203B41FA5}">
                          <a16:colId xmlns:a16="http://schemas.microsoft.com/office/drawing/2014/main" val="870742739"/>
                        </a:ext>
                      </a:extLst>
                    </a:gridCol>
                    <a:gridCol w="1729249">
                      <a:extLst>
                        <a:ext uri="{9D8B030D-6E8A-4147-A177-3AD203B41FA5}">
                          <a16:colId xmlns:a16="http://schemas.microsoft.com/office/drawing/2014/main" val="2906708620"/>
                        </a:ext>
                      </a:extLst>
                    </a:gridCol>
                    <a:gridCol w="1788213">
                      <a:extLst>
                        <a:ext uri="{9D8B030D-6E8A-4147-A177-3AD203B41FA5}">
                          <a16:colId xmlns:a16="http://schemas.microsoft.com/office/drawing/2014/main" val="2006014864"/>
                        </a:ext>
                      </a:extLst>
                    </a:gridCol>
                  </a:tblGrid>
                  <a:tr h="365760">
                    <a:tc>
                      <a:txBody>
                        <a:bodyPr/>
                        <a:lstStyle/>
                        <a:p>
                          <a:endParaRPr lang="zh-CN" altLang="en-US" dirty="0"/>
                        </a:p>
                      </a:txBody>
                      <a:tcPr/>
                    </a:tc>
                    <a:tc>
                      <a:txBody>
                        <a:bodyPr/>
                        <a:lstStyle/>
                        <a:p>
                          <a:endParaRPr lang="zh-CN"/>
                        </a:p>
                      </a:txBody>
                      <a:tcPr>
                        <a:blipFill>
                          <a:blip r:embed="rId3"/>
                          <a:stretch>
                            <a:fillRect l="-49191" t="-8333" r="-284142" b="-785000"/>
                          </a:stretch>
                        </a:blipFill>
                      </a:tcPr>
                    </a:tc>
                    <a:tc>
                      <a:txBody>
                        <a:bodyPr/>
                        <a:lstStyle/>
                        <a:p>
                          <a:endParaRPr lang="zh-CN"/>
                        </a:p>
                      </a:txBody>
                      <a:tcPr>
                        <a:blipFill>
                          <a:blip r:embed="rId3"/>
                          <a:stretch>
                            <a:fillRect l="-155219" t="-8333" r="-195623" b="-785000"/>
                          </a:stretch>
                        </a:blipFill>
                      </a:tcPr>
                    </a:tc>
                    <a:tc>
                      <a:txBody>
                        <a:bodyPr/>
                        <a:lstStyle/>
                        <a:p>
                          <a:endParaRPr lang="zh-CN"/>
                        </a:p>
                      </a:txBody>
                      <a:tcPr>
                        <a:blipFill>
                          <a:blip r:embed="rId3"/>
                          <a:stretch>
                            <a:fillRect l="-266901" t="-8333" r="-104577" b="-785000"/>
                          </a:stretch>
                        </a:blipFill>
                      </a:tcPr>
                    </a:tc>
                    <a:tc>
                      <a:txBody>
                        <a:bodyPr/>
                        <a:lstStyle/>
                        <a:p>
                          <a:endParaRPr lang="zh-CN"/>
                        </a:p>
                      </a:txBody>
                      <a:tcPr>
                        <a:blipFill>
                          <a:blip r:embed="rId3"/>
                          <a:stretch>
                            <a:fillRect l="-355631" t="-8333" r="-1365" b="-785000"/>
                          </a:stretch>
                        </a:blipFill>
                      </a:tcPr>
                    </a:tc>
                    <a:extLst>
                      <a:ext uri="{0D108BD9-81ED-4DB2-BD59-A6C34878D82A}">
                        <a16:rowId xmlns:a16="http://schemas.microsoft.com/office/drawing/2014/main" val="567151437"/>
                      </a:ext>
                    </a:extLst>
                  </a:tr>
                  <a:tr h="434277">
                    <a:tc>
                      <a:txBody>
                        <a:bodyPr/>
                        <a:lstStyle/>
                        <a:p>
                          <a:pPr/>
                          <a:r>
                            <a:rPr lang="en-US" altLang="zh-CN" dirty="0" err="1"/>
                            <a:t>init</a:t>
                          </a:r>
                          <a:endParaRPr lang="zh-CN" altLang="en-US" dirty="0"/>
                        </a:p>
                      </a:txBody>
                      <a:tcPr/>
                    </a:tc>
                    <a:tc>
                      <a:txBody>
                        <a:bodyPr/>
                        <a:lstStyle/>
                        <a:p>
                          <a:endParaRPr lang="zh-CN"/>
                        </a:p>
                      </a:txBody>
                      <a:tcPr>
                        <a:blipFill>
                          <a:blip r:embed="rId3"/>
                          <a:stretch>
                            <a:fillRect l="-49191" t="-90278" r="-284142" b="-554167"/>
                          </a:stretch>
                        </a:blipFill>
                      </a:tcPr>
                    </a:tc>
                    <a:tc>
                      <a:txBody>
                        <a:bodyPr/>
                        <a:lstStyle/>
                        <a:p>
                          <a:endParaRPr lang="zh-CN"/>
                        </a:p>
                      </a:txBody>
                      <a:tcPr>
                        <a:blipFill>
                          <a:blip r:embed="rId3"/>
                          <a:stretch>
                            <a:fillRect l="-155219" t="-90278" r="-195623" b="-554167"/>
                          </a:stretch>
                        </a:blipFill>
                      </a:tcPr>
                    </a:tc>
                    <a:tc>
                      <a:txBody>
                        <a:bodyPr/>
                        <a:lstStyle/>
                        <a:p>
                          <a:endParaRPr lang="zh-CN"/>
                        </a:p>
                      </a:txBody>
                      <a:tcPr>
                        <a:blipFill>
                          <a:blip r:embed="rId3"/>
                          <a:stretch>
                            <a:fillRect l="-266901" t="-90278" r="-104577" b="-554167"/>
                          </a:stretch>
                        </a:blipFill>
                      </a:tcPr>
                    </a:tc>
                    <a:tc>
                      <a:txBody>
                        <a:bodyPr/>
                        <a:lstStyle/>
                        <a:p>
                          <a:endParaRPr lang="zh-CN"/>
                        </a:p>
                      </a:txBody>
                      <a:tcPr>
                        <a:blipFill>
                          <a:blip r:embed="rId3"/>
                          <a:stretch>
                            <a:fillRect l="-355631" t="-90278" r="-1365" b="-554167"/>
                          </a:stretch>
                        </a:blipFill>
                      </a:tcPr>
                    </a:tc>
                    <a:extLst>
                      <a:ext uri="{0D108BD9-81ED-4DB2-BD59-A6C34878D82A}">
                        <a16:rowId xmlns:a16="http://schemas.microsoft.com/office/drawing/2014/main" val="2092451887"/>
                      </a:ext>
                    </a:extLst>
                  </a:tr>
                  <a:tr h="1610932">
                    <a:tc>
                      <a:txBody>
                        <a:bodyPr/>
                        <a:lstStyle/>
                        <a:p>
                          <a:endParaRPr lang="zh-CN"/>
                        </a:p>
                      </a:txBody>
                      <a:tcPr>
                        <a:blipFill>
                          <a:blip r:embed="rId3"/>
                          <a:stretch>
                            <a:fillRect l="-662" t="-51894" r="-786093" b="-51136"/>
                          </a:stretch>
                        </a:blipFill>
                      </a:tcPr>
                    </a:tc>
                    <a:tc>
                      <a:txBody>
                        <a:bodyPr/>
                        <a:lstStyle/>
                        <a:p>
                          <a:endParaRPr lang="zh-CN"/>
                        </a:p>
                      </a:txBody>
                      <a:tcPr>
                        <a:blipFill>
                          <a:blip r:embed="rId3"/>
                          <a:stretch>
                            <a:fillRect l="-49191" t="-51894" r="-284142" b="-51136"/>
                          </a:stretch>
                        </a:blipFill>
                      </a:tcPr>
                    </a:tc>
                    <a:tc>
                      <a:txBody>
                        <a:bodyPr/>
                        <a:lstStyle/>
                        <a:p>
                          <a:endParaRPr lang="zh-CN"/>
                        </a:p>
                      </a:txBody>
                      <a:tcPr>
                        <a:blipFill>
                          <a:blip r:embed="rId3"/>
                          <a:stretch>
                            <a:fillRect l="-155219" t="-51894" r="-195623" b="-51136"/>
                          </a:stretch>
                        </a:blipFill>
                      </a:tcPr>
                    </a:tc>
                    <a:tc>
                      <a:txBody>
                        <a:bodyPr/>
                        <a:lstStyle/>
                        <a:p>
                          <a:endParaRPr lang="zh-CN"/>
                        </a:p>
                      </a:txBody>
                      <a:tcPr>
                        <a:blipFill>
                          <a:blip r:embed="rId3"/>
                          <a:stretch>
                            <a:fillRect l="-266901" t="-51894" r="-104577" b="-51136"/>
                          </a:stretch>
                        </a:blipFill>
                      </a:tcPr>
                    </a:tc>
                    <a:tc>
                      <a:txBody>
                        <a:bodyPr/>
                        <a:lstStyle/>
                        <a:p>
                          <a:endParaRPr lang="zh-CN"/>
                        </a:p>
                      </a:txBody>
                      <a:tcPr>
                        <a:blipFill>
                          <a:blip r:embed="rId3"/>
                          <a:stretch>
                            <a:fillRect l="-355631" t="-51894" r="-1365" b="-51136"/>
                          </a:stretch>
                        </a:blipFill>
                      </a:tcPr>
                    </a:tc>
                    <a:extLst>
                      <a:ext uri="{0D108BD9-81ED-4DB2-BD59-A6C34878D82A}">
                        <a16:rowId xmlns:a16="http://schemas.microsoft.com/office/drawing/2014/main" val="3386648316"/>
                      </a:ext>
                    </a:extLst>
                  </a:tr>
                  <a:tr h="807088">
                    <a:tc>
                      <a:txBody>
                        <a:bodyPr/>
                        <a:lstStyle/>
                        <a:p>
                          <a:endParaRPr lang="zh-CN"/>
                        </a:p>
                      </a:txBody>
                      <a:tcPr>
                        <a:blipFill>
                          <a:blip r:embed="rId3"/>
                          <a:stretch>
                            <a:fillRect l="-662" t="-301504" r="-786093" b="-1504"/>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441571172"/>
                      </a:ext>
                    </a:extLst>
                  </a:tr>
                </a:tbl>
              </a:graphicData>
            </a:graphic>
          </p:graphicFrame>
        </mc:Fallback>
      </mc:AlternateContent>
      <p:pic>
        <p:nvPicPr>
          <p:cNvPr id="5" name="图片 4">
            <a:extLst>
              <a:ext uri="{FF2B5EF4-FFF2-40B4-BE49-F238E27FC236}">
                <a16:creationId xmlns:a16="http://schemas.microsoft.com/office/drawing/2014/main" id="{061C8621-BA6E-473D-9C7A-DC13AA75FEF7}"/>
              </a:ext>
            </a:extLst>
          </p:cNvPr>
          <p:cNvPicPr>
            <a:picLocks noChangeAspect="1"/>
          </p:cNvPicPr>
          <p:nvPr/>
        </p:nvPicPr>
        <p:blipFill>
          <a:blip r:embed="rId4"/>
          <a:stretch>
            <a:fillRect/>
          </a:stretch>
        </p:blipFill>
        <p:spPr>
          <a:xfrm>
            <a:off x="1651440" y="1521663"/>
            <a:ext cx="4159464" cy="48262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8CF719-392B-4C85-AB9F-7C517F966397}"/>
                  </a:ext>
                </a:extLst>
              </p:cNvPr>
              <p:cNvSpPr txBox="1"/>
              <p:nvPr/>
            </p:nvSpPr>
            <p:spPr>
              <a:xfrm>
                <a:off x="10334102" y="3429000"/>
                <a:ext cx="996427" cy="777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m:oMathPara>
                </a14:m>
                <a:endParaRPr lang="zh-CN" altLang="en-US" dirty="0"/>
              </a:p>
            </p:txBody>
          </p:sp>
        </mc:Choice>
        <mc:Fallback xmlns="">
          <p:sp>
            <p:nvSpPr>
              <p:cNvPr id="8" name="文本框 7">
                <a:extLst>
                  <a:ext uri="{FF2B5EF4-FFF2-40B4-BE49-F238E27FC236}">
                    <a16:creationId xmlns:a16="http://schemas.microsoft.com/office/drawing/2014/main" id="{EE8CF719-392B-4C85-AB9F-7C517F966397}"/>
                  </a:ext>
                </a:extLst>
              </p:cNvPr>
              <p:cNvSpPr txBox="1">
                <a:spLocks noRot="1" noChangeAspect="1" noMove="1" noResize="1" noEditPoints="1" noAdjustHandles="1" noChangeArrowheads="1" noChangeShapeType="1" noTextEdit="1"/>
              </p:cNvSpPr>
              <p:nvPr/>
            </p:nvSpPr>
            <p:spPr>
              <a:xfrm>
                <a:off x="10334102" y="3429000"/>
                <a:ext cx="996427" cy="7776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6034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66A63A-0C09-47D9-ABFA-B24E12CEF88B}"/>
              </a:ext>
            </a:extLst>
          </p:cNvPr>
          <p:cNvPicPr>
            <a:picLocks noChangeAspect="1"/>
          </p:cNvPicPr>
          <p:nvPr/>
        </p:nvPicPr>
        <p:blipFill>
          <a:blip r:embed="rId3"/>
          <a:stretch>
            <a:fillRect/>
          </a:stretch>
        </p:blipFill>
        <p:spPr>
          <a:xfrm>
            <a:off x="1267855" y="257335"/>
            <a:ext cx="10041275" cy="6343329"/>
          </a:xfrm>
          <a:prstGeom prst="rect">
            <a:avLst/>
          </a:prstGeom>
        </p:spPr>
      </p:pic>
      <p:cxnSp>
        <p:nvCxnSpPr>
          <p:cNvPr id="8" name="直接连接符 7">
            <a:extLst>
              <a:ext uri="{FF2B5EF4-FFF2-40B4-BE49-F238E27FC236}">
                <a16:creationId xmlns:a16="http://schemas.microsoft.com/office/drawing/2014/main" id="{6C2B734C-F8F0-41B3-AE9A-6D672C671A72}"/>
              </a:ext>
            </a:extLst>
          </p:cNvPr>
          <p:cNvCxnSpPr/>
          <p:nvPr/>
        </p:nvCxnSpPr>
        <p:spPr>
          <a:xfrm>
            <a:off x="1267855" y="6600664"/>
            <a:ext cx="996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A6A2E9F1-34BB-445B-A765-169C53B0ADBE}"/>
              </a:ext>
            </a:extLst>
          </p:cNvPr>
          <p:cNvCxnSpPr>
            <a:cxnSpLocks/>
          </p:cNvCxnSpPr>
          <p:nvPr/>
        </p:nvCxnSpPr>
        <p:spPr>
          <a:xfrm flipH="1">
            <a:off x="1088182" y="3657868"/>
            <a:ext cx="359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126D773-6787-41A8-A2F4-E7F4D27D5709}"/>
                  </a:ext>
                </a:extLst>
              </p:cNvPr>
              <p:cNvSpPr/>
              <p:nvPr/>
            </p:nvSpPr>
            <p:spPr>
              <a:xfrm>
                <a:off x="241223" y="3473202"/>
                <a:ext cx="8277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oMath>
                  </m:oMathPara>
                </a14:m>
                <a:endParaRPr lang="zh-CN" altLang="en-US" dirty="0"/>
              </a:p>
            </p:txBody>
          </p:sp>
        </mc:Choice>
        <mc:Fallback xmlns="">
          <p:sp>
            <p:nvSpPr>
              <p:cNvPr id="5" name="矩形 4">
                <a:extLst>
                  <a:ext uri="{FF2B5EF4-FFF2-40B4-BE49-F238E27FC236}">
                    <a16:creationId xmlns:a16="http://schemas.microsoft.com/office/drawing/2014/main" id="{0126D773-6787-41A8-A2F4-E7F4D27D5709}"/>
                  </a:ext>
                </a:extLst>
              </p:cNvPr>
              <p:cNvSpPr>
                <a:spLocks noRot="1" noChangeAspect="1" noMove="1" noResize="1" noEditPoints="1" noAdjustHandles="1" noChangeArrowheads="1" noChangeShapeType="1" noTextEdit="1"/>
              </p:cNvSpPr>
              <p:nvPr/>
            </p:nvSpPr>
            <p:spPr>
              <a:xfrm>
                <a:off x="241223" y="3473202"/>
                <a:ext cx="827791" cy="369332"/>
              </a:xfrm>
              <a:prstGeom prst="rect">
                <a:avLst/>
              </a:prstGeom>
              <a:blipFill>
                <a:blip r:embed="rId4"/>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23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219D6D05-4F77-4DA5-A505-B652DB6E1C12}"/>
              </a:ext>
            </a:extLst>
          </p:cNvPr>
          <p:cNvCxnSpPr>
            <a:cxnSpLocks/>
          </p:cNvCxnSpPr>
          <p:nvPr/>
        </p:nvCxnSpPr>
        <p:spPr>
          <a:xfrm>
            <a:off x="5722834" y="1153135"/>
            <a:ext cx="0" cy="53556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6885090-87BE-4961-9E42-3A6A68FA4723}"/>
              </a:ext>
            </a:extLst>
          </p:cNvPr>
          <p:cNvPicPr>
            <a:picLocks noChangeAspect="1"/>
          </p:cNvPicPr>
          <p:nvPr/>
        </p:nvPicPr>
        <p:blipFill>
          <a:blip r:embed="rId3"/>
          <a:stretch>
            <a:fillRect/>
          </a:stretch>
        </p:blipFill>
        <p:spPr>
          <a:xfrm>
            <a:off x="260749" y="349232"/>
            <a:ext cx="11659883" cy="803903"/>
          </a:xfrm>
          <a:prstGeom prst="rect">
            <a:avLst/>
          </a:prstGeom>
        </p:spPr>
      </p:pic>
      <p:pic>
        <p:nvPicPr>
          <p:cNvPr id="14" name="图片 13">
            <a:extLst>
              <a:ext uri="{FF2B5EF4-FFF2-40B4-BE49-F238E27FC236}">
                <a16:creationId xmlns:a16="http://schemas.microsoft.com/office/drawing/2014/main" id="{212E240D-DD99-4444-8F8F-884B5529CF01}"/>
              </a:ext>
            </a:extLst>
          </p:cNvPr>
          <p:cNvPicPr>
            <a:picLocks noChangeAspect="1"/>
          </p:cNvPicPr>
          <p:nvPr/>
        </p:nvPicPr>
        <p:blipFill>
          <a:blip r:embed="rId4"/>
          <a:stretch>
            <a:fillRect/>
          </a:stretch>
        </p:blipFill>
        <p:spPr>
          <a:xfrm>
            <a:off x="182049" y="2015056"/>
            <a:ext cx="5540785" cy="3214866"/>
          </a:xfrm>
          <a:prstGeom prst="rect">
            <a:avLst/>
          </a:prstGeom>
        </p:spPr>
      </p:pic>
      <p:pic>
        <p:nvPicPr>
          <p:cNvPr id="15" name="图片 14">
            <a:extLst>
              <a:ext uri="{FF2B5EF4-FFF2-40B4-BE49-F238E27FC236}">
                <a16:creationId xmlns:a16="http://schemas.microsoft.com/office/drawing/2014/main" id="{76349A0E-CD4C-4B5F-8B25-FB6A940A3FC2}"/>
              </a:ext>
            </a:extLst>
          </p:cNvPr>
          <p:cNvPicPr>
            <a:picLocks noChangeAspect="1"/>
          </p:cNvPicPr>
          <p:nvPr/>
        </p:nvPicPr>
        <p:blipFill>
          <a:blip r:embed="rId5"/>
          <a:stretch>
            <a:fillRect/>
          </a:stretch>
        </p:blipFill>
        <p:spPr>
          <a:xfrm>
            <a:off x="5773723" y="1633234"/>
            <a:ext cx="6340952" cy="4395433"/>
          </a:xfrm>
          <a:prstGeom prst="rect">
            <a:avLst/>
          </a:prstGeom>
        </p:spPr>
      </p:pic>
      <p:sp>
        <p:nvSpPr>
          <p:cNvPr id="16" name="矩形 15">
            <a:extLst>
              <a:ext uri="{FF2B5EF4-FFF2-40B4-BE49-F238E27FC236}">
                <a16:creationId xmlns:a16="http://schemas.microsoft.com/office/drawing/2014/main" id="{9114EADD-22F6-4E82-9E1E-E589526AD333}"/>
              </a:ext>
            </a:extLst>
          </p:cNvPr>
          <p:cNvSpPr/>
          <p:nvPr/>
        </p:nvSpPr>
        <p:spPr>
          <a:xfrm>
            <a:off x="429996" y="2778803"/>
            <a:ext cx="5212522" cy="376992"/>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7" name="矩形 16">
            <a:extLst>
              <a:ext uri="{FF2B5EF4-FFF2-40B4-BE49-F238E27FC236}">
                <a16:creationId xmlns:a16="http://schemas.microsoft.com/office/drawing/2014/main" id="{60BF8B7F-67AC-483C-AC80-5E47F7249B79}"/>
              </a:ext>
            </a:extLst>
          </p:cNvPr>
          <p:cNvSpPr/>
          <p:nvPr/>
        </p:nvSpPr>
        <p:spPr>
          <a:xfrm>
            <a:off x="8675649" y="2442118"/>
            <a:ext cx="1594624" cy="713678"/>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9" name="矩形 18">
            <a:extLst>
              <a:ext uri="{FF2B5EF4-FFF2-40B4-BE49-F238E27FC236}">
                <a16:creationId xmlns:a16="http://schemas.microsoft.com/office/drawing/2014/main" id="{0DC4BB08-1D3F-4313-BEB0-01F78E70387B}"/>
              </a:ext>
            </a:extLst>
          </p:cNvPr>
          <p:cNvSpPr/>
          <p:nvPr/>
        </p:nvSpPr>
        <p:spPr>
          <a:xfrm>
            <a:off x="6466037" y="2778803"/>
            <a:ext cx="1594624" cy="399077"/>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0" name="矩形 19">
            <a:extLst>
              <a:ext uri="{FF2B5EF4-FFF2-40B4-BE49-F238E27FC236}">
                <a16:creationId xmlns:a16="http://schemas.microsoft.com/office/drawing/2014/main" id="{A66B0D48-575F-4A19-BCE6-886A5AD9C794}"/>
              </a:ext>
            </a:extLst>
          </p:cNvPr>
          <p:cNvSpPr/>
          <p:nvPr/>
        </p:nvSpPr>
        <p:spPr>
          <a:xfrm>
            <a:off x="5993968" y="4825689"/>
            <a:ext cx="6198032" cy="399077"/>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C49B502-3E2F-4610-A988-C1E5C87B716E}"/>
                  </a:ext>
                </a:extLst>
              </p:cNvPr>
              <p:cNvSpPr/>
              <p:nvPr/>
            </p:nvSpPr>
            <p:spPr>
              <a:xfrm>
                <a:off x="6291704" y="1263902"/>
                <a:ext cx="35957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p>
            </p:txBody>
          </p:sp>
        </mc:Choice>
        <mc:Fallback xmlns="">
          <p:sp>
            <p:nvSpPr>
              <p:cNvPr id="21" name="矩形 20">
                <a:extLst>
                  <a:ext uri="{FF2B5EF4-FFF2-40B4-BE49-F238E27FC236}">
                    <a16:creationId xmlns:a16="http://schemas.microsoft.com/office/drawing/2014/main" id="{DC49B502-3E2F-4610-A988-C1E5C87B716E}"/>
                  </a:ext>
                </a:extLst>
              </p:cNvPr>
              <p:cNvSpPr>
                <a:spLocks noRot="1" noChangeAspect="1" noMove="1" noResize="1" noEditPoints="1" noAdjustHandles="1" noChangeArrowheads="1" noChangeShapeType="1" noTextEdit="1"/>
              </p:cNvSpPr>
              <p:nvPr/>
            </p:nvSpPr>
            <p:spPr>
              <a:xfrm>
                <a:off x="6291704" y="1263902"/>
                <a:ext cx="3595728" cy="369332"/>
              </a:xfrm>
              <a:prstGeom prst="rect">
                <a:avLst/>
              </a:prstGeom>
              <a:blipFill>
                <a:blip r:embed="rId6"/>
                <a:stretch>
                  <a:fillRect b="-14754"/>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C23BDD71-8695-4D18-A941-36CF3AE79273}"/>
              </a:ext>
            </a:extLst>
          </p:cNvPr>
          <p:cNvCxnSpPr>
            <a:cxnSpLocks/>
          </p:cNvCxnSpPr>
          <p:nvPr/>
        </p:nvCxnSpPr>
        <p:spPr>
          <a:xfrm flipH="1">
            <a:off x="5851048" y="1771668"/>
            <a:ext cx="38644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61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6885090-87BE-4961-9E42-3A6A68FA4723}"/>
              </a:ext>
            </a:extLst>
          </p:cNvPr>
          <p:cNvPicPr>
            <a:picLocks noChangeAspect="1"/>
          </p:cNvPicPr>
          <p:nvPr/>
        </p:nvPicPr>
        <p:blipFill>
          <a:blip r:embed="rId3"/>
          <a:stretch>
            <a:fillRect/>
          </a:stretch>
        </p:blipFill>
        <p:spPr>
          <a:xfrm>
            <a:off x="260749" y="349232"/>
            <a:ext cx="11659883" cy="803903"/>
          </a:xfrm>
          <a:prstGeom prst="rect">
            <a:avLst/>
          </a:prstGeom>
        </p:spPr>
      </p:pic>
      <p:pic>
        <p:nvPicPr>
          <p:cNvPr id="4" name="图片 3">
            <a:extLst>
              <a:ext uri="{FF2B5EF4-FFF2-40B4-BE49-F238E27FC236}">
                <a16:creationId xmlns:a16="http://schemas.microsoft.com/office/drawing/2014/main" id="{F9193853-A8E6-4B64-9B3D-E4F853CF42B6}"/>
              </a:ext>
            </a:extLst>
          </p:cNvPr>
          <p:cNvPicPr>
            <a:picLocks noChangeAspect="1"/>
          </p:cNvPicPr>
          <p:nvPr/>
        </p:nvPicPr>
        <p:blipFill>
          <a:blip r:embed="rId4"/>
          <a:stretch>
            <a:fillRect/>
          </a:stretch>
        </p:blipFill>
        <p:spPr>
          <a:xfrm>
            <a:off x="171302" y="2033670"/>
            <a:ext cx="5551532" cy="3351958"/>
          </a:xfrm>
          <a:prstGeom prst="rect">
            <a:avLst/>
          </a:prstGeom>
        </p:spPr>
      </p:pic>
      <p:pic>
        <p:nvPicPr>
          <p:cNvPr id="5" name="图片 4">
            <a:extLst>
              <a:ext uri="{FF2B5EF4-FFF2-40B4-BE49-F238E27FC236}">
                <a16:creationId xmlns:a16="http://schemas.microsoft.com/office/drawing/2014/main" id="{0F4CC4C4-BD79-41CE-AE29-CDBB72535C27}"/>
              </a:ext>
            </a:extLst>
          </p:cNvPr>
          <p:cNvPicPr>
            <a:picLocks noChangeAspect="1"/>
          </p:cNvPicPr>
          <p:nvPr/>
        </p:nvPicPr>
        <p:blipFill>
          <a:blip r:embed="rId5"/>
          <a:stretch>
            <a:fillRect/>
          </a:stretch>
        </p:blipFill>
        <p:spPr>
          <a:xfrm>
            <a:off x="5816078" y="1739590"/>
            <a:ext cx="6101667" cy="3940119"/>
          </a:xfrm>
          <a:prstGeom prst="rect">
            <a:avLst/>
          </a:prstGeom>
        </p:spPr>
      </p:pic>
      <p:cxnSp>
        <p:nvCxnSpPr>
          <p:cNvPr id="7" name="直接连接符 6">
            <a:extLst>
              <a:ext uri="{FF2B5EF4-FFF2-40B4-BE49-F238E27FC236}">
                <a16:creationId xmlns:a16="http://schemas.microsoft.com/office/drawing/2014/main" id="{219D6D05-4F77-4DA5-A505-B652DB6E1C12}"/>
              </a:ext>
            </a:extLst>
          </p:cNvPr>
          <p:cNvCxnSpPr>
            <a:cxnSpLocks/>
          </p:cNvCxnSpPr>
          <p:nvPr/>
        </p:nvCxnSpPr>
        <p:spPr>
          <a:xfrm>
            <a:off x="5772085" y="1153135"/>
            <a:ext cx="0" cy="53556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605E16B-AE2D-47B3-9ADC-59CEF08B1018}"/>
              </a:ext>
            </a:extLst>
          </p:cNvPr>
          <p:cNvSpPr/>
          <p:nvPr/>
        </p:nvSpPr>
        <p:spPr>
          <a:xfrm>
            <a:off x="521464" y="3734601"/>
            <a:ext cx="5177662" cy="778949"/>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 name="矩形 10">
            <a:extLst>
              <a:ext uri="{FF2B5EF4-FFF2-40B4-BE49-F238E27FC236}">
                <a16:creationId xmlns:a16="http://schemas.microsoft.com/office/drawing/2014/main" id="{4CADFCC2-49E4-46FD-95F9-95CE2EB2F4A9}"/>
              </a:ext>
            </a:extLst>
          </p:cNvPr>
          <p:cNvSpPr/>
          <p:nvPr/>
        </p:nvSpPr>
        <p:spPr>
          <a:xfrm>
            <a:off x="6090690" y="2930701"/>
            <a:ext cx="3942310" cy="688800"/>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3" name="矩形 12">
            <a:extLst>
              <a:ext uri="{FF2B5EF4-FFF2-40B4-BE49-F238E27FC236}">
                <a16:creationId xmlns:a16="http://schemas.microsoft.com/office/drawing/2014/main" id="{6DA9157C-49C6-47F4-B475-E42689D62898}"/>
              </a:ext>
            </a:extLst>
          </p:cNvPr>
          <p:cNvSpPr/>
          <p:nvPr/>
        </p:nvSpPr>
        <p:spPr>
          <a:xfrm>
            <a:off x="8249690" y="2540001"/>
            <a:ext cx="3485110" cy="342900"/>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矩形 15">
            <a:extLst>
              <a:ext uri="{FF2B5EF4-FFF2-40B4-BE49-F238E27FC236}">
                <a16:creationId xmlns:a16="http://schemas.microsoft.com/office/drawing/2014/main" id="{AC245EE7-8F97-4D66-8E99-D8C652E70B8E}"/>
              </a:ext>
            </a:extLst>
          </p:cNvPr>
          <p:cNvSpPr/>
          <p:nvPr/>
        </p:nvSpPr>
        <p:spPr>
          <a:xfrm>
            <a:off x="5938289" y="4902199"/>
            <a:ext cx="6061547" cy="777509"/>
          </a:xfrm>
          <a:prstGeom prst="rect">
            <a:avLst/>
          </a:prstGeom>
          <a:noFill/>
          <a:ln w="3175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17" name="直接连接符 16">
            <a:extLst>
              <a:ext uri="{FF2B5EF4-FFF2-40B4-BE49-F238E27FC236}">
                <a16:creationId xmlns:a16="http://schemas.microsoft.com/office/drawing/2014/main" id="{E5D79C94-9558-49CA-866C-28FEA71544EB}"/>
              </a:ext>
            </a:extLst>
          </p:cNvPr>
          <p:cNvCxnSpPr>
            <a:cxnSpLocks/>
          </p:cNvCxnSpPr>
          <p:nvPr/>
        </p:nvCxnSpPr>
        <p:spPr>
          <a:xfrm flipH="1">
            <a:off x="171302" y="5264168"/>
            <a:ext cx="38644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3FBC003-D60E-4357-8B06-89962AC2EA04}"/>
                  </a:ext>
                </a:extLst>
              </p:cNvPr>
              <p:cNvSpPr/>
              <p:nvPr/>
            </p:nvSpPr>
            <p:spPr>
              <a:xfrm>
                <a:off x="440026" y="5391605"/>
                <a:ext cx="35957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i="1" dirty="0"/>
              </a:p>
            </p:txBody>
          </p:sp>
        </mc:Choice>
        <mc:Fallback xmlns="">
          <p:sp>
            <p:nvSpPr>
              <p:cNvPr id="18" name="矩形 17">
                <a:extLst>
                  <a:ext uri="{FF2B5EF4-FFF2-40B4-BE49-F238E27FC236}">
                    <a16:creationId xmlns:a16="http://schemas.microsoft.com/office/drawing/2014/main" id="{73FBC003-D60E-4357-8B06-89962AC2EA04}"/>
                  </a:ext>
                </a:extLst>
              </p:cNvPr>
              <p:cNvSpPr>
                <a:spLocks noRot="1" noChangeAspect="1" noMove="1" noResize="1" noEditPoints="1" noAdjustHandles="1" noChangeArrowheads="1" noChangeShapeType="1" noTextEdit="1"/>
              </p:cNvSpPr>
              <p:nvPr/>
            </p:nvSpPr>
            <p:spPr>
              <a:xfrm>
                <a:off x="440026" y="5391605"/>
                <a:ext cx="3595728"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029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D099AD6-43C2-468F-8BAB-D721D49474A1}"/>
              </a:ext>
            </a:extLst>
          </p:cNvPr>
          <p:cNvPicPr>
            <a:picLocks noChangeAspect="1"/>
          </p:cNvPicPr>
          <p:nvPr/>
        </p:nvPicPr>
        <p:blipFill>
          <a:blip r:embed="rId3"/>
          <a:stretch>
            <a:fillRect/>
          </a:stretch>
        </p:blipFill>
        <p:spPr>
          <a:xfrm>
            <a:off x="1451581" y="1765798"/>
            <a:ext cx="8629216" cy="2754798"/>
          </a:xfrm>
          <a:prstGeom prst="rect">
            <a:avLst/>
          </a:prstGeom>
        </p:spPr>
      </p:pic>
      <p:sp>
        <p:nvSpPr>
          <p:cNvPr id="3" name="标题 1">
            <a:extLst>
              <a:ext uri="{FF2B5EF4-FFF2-40B4-BE49-F238E27FC236}">
                <a16:creationId xmlns:a16="http://schemas.microsoft.com/office/drawing/2014/main" id="{4A4E89F1-2A74-4740-B193-FFD1C0329623}"/>
              </a:ext>
            </a:extLst>
          </p:cNvPr>
          <p:cNvSpPr>
            <a:spLocks noGrp="1"/>
          </p:cNvSpPr>
          <p:nvPr>
            <p:ph type="title"/>
          </p:nvPr>
        </p:nvSpPr>
        <p:spPr>
          <a:xfrm>
            <a:off x="1451581" y="526148"/>
            <a:ext cx="9603275" cy="1049235"/>
          </a:xfrm>
        </p:spPr>
        <p:txBody>
          <a:bodyPr/>
          <a:lstStyle/>
          <a:p>
            <a:r>
              <a:rPr lang="en-US" altLang="zh-CN" dirty="0"/>
              <a:t>Evaluation - transaction</a:t>
            </a:r>
            <a:endParaRPr lang="zh-CN" altLang="en-US" dirty="0"/>
          </a:p>
        </p:txBody>
      </p:sp>
      <p:pic>
        <p:nvPicPr>
          <p:cNvPr id="2" name="图片 1">
            <a:extLst>
              <a:ext uri="{FF2B5EF4-FFF2-40B4-BE49-F238E27FC236}">
                <a16:creationId xmlns:a16="http://schemas.microsoft.com/office/drawing/2014/main" id="{0D491F06-BC8F-4CCE-BE53-3E4CC41FDE11}"/>
              </a:ext>
            </a:extLst>
          </p:cNvPr>
          <p:cNvPicPr>
            <a:picLocks noChangeAspect="1"/>
          </p:cNvPicPr>
          <p:nvPr/>
        </p:nvPicPr>
        <p:blipFill>
          <a:blip r:embed="rId4"/>
          <a:stretch>
            <a:fillRect/>
          </a:stretch>
        </p:blipFill>
        <p:spPr>
          <a:xfrm>
            <a:off x="4516860" y="5002618"/>
            <a:ext cx="3472716" cy="1465437"/>
          </a:xfrm>
          <a:prstGeom prst="rect">
            <a:avLst/>
          </a:prstGeom>
        </p:spPr>
      </p:pic>
    </p:spTree>
    <p:extLst>
      <p:ext uri="{BB962C8B-B14F-4D97-AF65-F5344CB8AC3E}">
        <p14:creationId xmlns:p14="http://schemas.microsoft.com/office/powerpoint/2010/main" val="448674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86BC1-AFB2-4C2A-A0AE-C69556CDF1DA}"/>
              </a:ext>
            </a:extLst>
          </p:cNvPr>
          <p:cNvSpPr>
            <a:spLocks noGrp="1"/>
          </p:cNvSpPr>
          <p:nvPr>
            <p:ph type="title"/>
          </p:nvPr>
        </p:nvSpPr>
        <p:spPr/>
        <p:txBody>
          <a:bodyPr/>
          <a:lstStyle/>
          <a:p>
            <a:r>
              <a:rPr lang="en-US" altLang="zh-CN" dirty="0"/>
              <a:t>Comparison</a:t>
            </a:r>
            <a:endParaRPr lang="zh-CN" altLang="en-US" dirty="0"/>
          </a:p>
        </p:txBody>
      </p:sp>
      <p:pic>
        <p:nvPicPr>
          <p:cNvPr id="4" name="图片 3">
            <a:extLst>
              <a:ext uri="{FF2B5EF4-FFF2-40B4-BE49-F238E27FC236}">
                <a16:creationId xmlns:a16="http://schemas.microsoft.com/office/drawing/2014/main" id="{AC14CC47-940E-46EB-8A84-7FBF7FA321CB}"/>
              </a:ext>
            </a:extLst>
          </p:cNvPr>
          <p:cNvPicPr>
            <a:picLocks noChangeAspect="1"/>
          </p:cNvPicPr>
          <p:nvPr/>
        </p:nvPicPr>
        <p:blipFill>
          <a:blip r:embed="rId2"/>
          <a:stretch>
            <a:fillRect/>
          </a:stretch>
        </p:blipFill>
        <p:spPr>
          <a:xfrm>
            <a:off x="1337496" y="2242880"/>
            <a:ext cx="9836166" cy="2405320"/>
          </a:xfrm>
          <a:prstGeom prst="rect">
            <a:avLst/>
          </a:prstGeom>
        </p:spPr>
      </p:pic>
      <p:sp>
        <p:nvSpPr>
          <p:cNvPr id="5" name="矩形 4">
            <a:extLst>
              <a:ext uri="{FF2B5EF4-FFF2-40B4-BE49-F238E27FC236}">
                <a16:creationId xmlns:a16="http://schemas.microsoft.com/office/drawing/2014/main" id="{2397A8CA-D196-47D5-9B0C-B16DC60F156D}"/>
              </a:ext>
            </a:extLst>
          </p:cNvPr>
          <p:cNvSpPr/>
          <p:nvPr/>
        </p:nvSpPr>
        <p:spPr>
          <a:xfrm>
            <a:off x="1225548" y="5101240"/>
            <a:ext cx="10461739" cy="1015663"/>
          </a:xfrm>
          <a:prstGeom prst="rect">
            <a:avLst/>
          </a:prstGeom>
        </p:spPr>
        <p:txBody>
          <a:bodyPr wrap="square">
            <a:spAutoFit/>
          </a:bodyPr>
          <a:lstStyle/>
          <a:p>
            <a:r>
              <a:rPr lang="en-US" altLang="zh-CN" sz="2000" dirty="0" err="1">
                <a:solidFill>
                  <a:srgbClr val="000000"/>
                </a:solidFill>
                <a:latin typeface="CMR9"/>
              </a:rPr>
              <a:t>zkLedger</a:t>
            </a:r>
            <a:r>
              <a:rPr lang="en-US" altLang="zh-CN" sz="2000" dirty="0">
                <a:solidFill>
                  <a:srgbClr val="000000"/>
                </a:solidFill>
                <a:latin typeface="CMR9"/>
              </a:rPr>
              <a:t>: Narula, N., Vasquez, W., </a:t>
            </a:r>
            <a:r>
              <a:rPr lang="en-US" altLang="zh-CN" sz="2000" dirty="0" err="1">
                <a:solidFill>
                  <a:srgbClr val="000000"/>
                </a:solidFill>
                <a:latin typeface="CMR9"/>
              </a:rPr>
              <a:t>Virza</a:t>
            </a:r>
            <a:r>
              <a:rPr lang="en-US" altLang="zh-CN" sz="2000" dirty="0">
                <a:solidFill>
                  <a:srgbClr val="000000"/>
                </a:solidFill>
                <a:latin typeface="CMR9"/>
              </a:rPr>
              <a:t>, M.: </a:t>
            </a:r>
            <a:r>
              <a:rPr lang="en-US" altLang="zh-CN" sz="2000" dirty="0" err="1">
                <a:solidFill>
                  <a:srgbClr val="000000"/>
                </a:solidFill>
                <a:latin typeface="CMR9"/>
              </a:rPr>
              <a:t>zkledger</a:t>
            </a:r>
            <a:r>
              <a:rPr lang="en-US" altLang="zh-CN" sz="2000" dirty="0">
                <a:solidFill>
                  <a:srgbClr val="000000"/>
                </a:solidFill>
                <a:latin typeface="CMR9"/>
              </a:rPr>
              <a:t>: privacy-preserving auditing for distributed ledgers. USENIX (2018)</a:t>
            </a:r>
            <a:r>
              <a:rPr lang="en-US" altLang="zh-CN" sz="2000" dirty="0"/>
              <a:t> </a:t>
            </a:r>
            <a:br>
              <a:rPr lang="en-US" altLang="zh-CN" sz="2000" dirty="0"/>
            </a:br>
            <a:endParaRPr lang="zh-CN" altLang="en-US" sz="2000" dirty="0"/>
          </a:p>
        </p:txBody>
      </p:sp>
    </p:spTree>
    <p:extLst>
      <p:ext uri="{BB962C8B-B14F-4D97-AF65-F5344CB8AC3E}">
        <p14:creationId xmlns:p14="http://schemas.microsoft.com/office/powerpoint/2010/main" val="8414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68047-08CE-422A-95CE-FF08209EB450}"/>
              </a:ext>
            </a:extLst>
          </p:cNvPr>
          <p:cNvSpPr>
            <a:spLocks noGrp="1"/>
          </p:cNvSpPr>
          <p:nvPr>
            <p:ph type="title"/>
          </p:nvPr>
        </p:nvSpPr>
        <p:spPr>
          <a:xfrm>
            <a:off x="1451581" y="526148"/>
            <a:ext cx="9603275" cy="1049235"/>
          </a:xfrm>
        </p:spPr>
        <p:txBody>
          <a:bodyPr/>
          <a:lstStyle/>
          <a:p>
            <a:r>
              <a:rPr lang="en-US" altLang="zh-CN" dirty="0"/>
              <a:t>Conclusion</a:t>
            </a:r>
            <a:endParaRPr lang="zh-CN" altLang="en-US" dirty="0"/>
          </a:p>
        </p:txBody>
      </p:sp>
      <p:sp>
        <p:nvSpPr>
          <p:cNvPr id="4" name="Content Placeholder 2">
            <a:extLst>
              <a:ext uri="{FF2B5EF4-FFF2-40B4-BE49-F238E27FC236}">
                <a16:creationId xmlns:a16="http://schemas.microsoft.com/office/drawing/2014/main" id="{68DF9443-8C3D-474B-90B0-F36479B97D20}"/>
              </a:ext>
            </a:extLst>
          </p:cNvPr>
          <p:cNvSpPr>
            <a:spLocks noGrp="1"/>
          </p:cNvSpPr>
          <p:nvPr>
            <p:ph idx="1"/>
          </p:nvPr>
        </p:nvSpPr>
        <p:spPr>
          <a:xfrm>
            <a:off x="1191525" y="1575383"/>
            <a:ext cx="10123385" cy="4948080"/>
          </a:xfrm>
        </p:spPr>
        <p:txBody>
          <a:bodyPr>
            <a:normAutofit lnSpcReduction="10000"/>
          </a:bodyPr>
          <a:lstStyle/>
          <a:p>
            <a:pPr marL="0" indent="0">
              <a:buNone/>
            </a:pPr>
            <a:r>
              <a:rPr lang="en-US" altLang="zh-CN" dirty="0"/>
              <a:t>We present </a:t>
            </a:r>
            <a:r>
              <a:rPr lang="en-US" altLang="zh-CN" dirty="0" err="1"/>
              <a:t>MiniLedger</a:t>
            </a:r>
            <a:r>
              <a:rPr lang="en-US" altLang="zh-CN" dirty="0"/>
              <a:t>, the </a:t>
            </a:r>
            <a:r>
              <a:rPr lang="en-US" altLang="zh-CN" dirty="0">
                <a:solidFill>
                  <a:srgbClr val="FF0000"/>
                </a:solidFill>
              </a:rPr>
              <a:t>first</a:t>
            </a:r>
            <a:r>
              <a:rPr lang="en-US" altLang="zh-CN" dirty="0"/>
              <a:t> </a:t>
            </a:r>
            <a:r>
              <a:rPr lang="en-US" altLang="zh-CN" dirty="0">
                <a:solidFill>
                  <a:srgbClr val="FF0000"/>
                </a:solidFill>
              </a:rPr>
              <a:t>private and auditable payment system </a:t>
            </a:r>
            <a:r>
              <a:rPr lang="en-US" altLang="zh-CN" dirty="0"/>
              <a:t>with storage independent to the number of transactions. </a:t>
            </a:r>
            <a:r>
              <a:rPr lang="en-US" altLang="zh-CN" dirty="0" err="1"/>
              <a:t>MiniLedger</a:t>
            </a:r>
            <a:r>
              <a:rPr lang="en-US" altLang="zh-CN" dirty="0"/>
              <a:t> utilizes existing cryptographic tools and innovates on the meticulous design of optimized ZK proofs to tackle important scalability issues in auditable, private payments. We achieve huge storage savings compared to previous works that store information for each transaction ever happened. Using our pruning techniques, the overall </a:t>
            </a:r>
            <a:r>
              <a:rPr lang="en-US" altLang="zh-CN" dirty="0" err="1"/>
              <a:t>MiniLedger</a:t>
            </a:r>
            <a:r>
              <a:rPr lang="en-US" altLang="zh-CN" dirty="0"/>
              <a:t> </a:t>
            </a:r>
            <a:r>
              <a:rPr lang="en-US" altLang="zh-CN" dirty="0">
                <a:solidFill>
                  <a:srgbClr val="FF0000"/>
                </a:solidFill>
              </a:rPr>
              <a:t>size can be impressively compacted to 70KB per Bank</a:t>
            </a:r>
            <a:r>
              <a:rPr lang="en-US" altLang="zh-CN" dirty="0"/>
              <a:t>, no matter how many transactions have ever occurred. </a:t>
            </a:r>
            <a:r>
              <a:rPr lang="en-US" altLang="zh-CN" dirty="0" err="1"/>
              <a:t>MiniLedger</a:t>
            </a:r>
            <a:r>
              <a:rPr lang="en-US" altLang="zh-CN" dirty="0"/>
              <a:t> can currently </a:t>
            </a:r>
            <a:r>
              <a:rPr lang="en-US" altLang="zh-CN" dirty="0">
                <a:solidFill>
                  <a:srgbClr val="FF0000"/>
                </a:solidFill>
              </a:rPr>
              <a:t>serve a small consortium of Banks </a:t>
            </a:r>
            <a:r>
              <a:rPr lang="en-US" altLang="zh-CN" dirty="0"/>
              <a:t>(e.g. the world’s Central Banks) with an arbitrary number of clients</a:t>
            </a:r>
          </a:p>
          <a:p>
            <a:pPr marL="0" indent="0">
              <a:buNone/>
            </a:pPr>
            <a:r>
              <a:rPr lang="zh-CN" altLang="en-US" dirty="0">
                <a:latin typeface="微软雅黑" panose="020B0503020204020204" pitchFamily="34" charset="-122"/>
                <a:ea typeface="微软雅黑" panose="020B0503020204020204" pitchFamily="34" charset="-122"/>
              </a:rPr>
              <a:t>关注：</a:t>
            </a:r>
            <a:r>
              <a:rPr lang="en-US" altLang="zh-CN" dirty="0" err="1">
                <a:latin typeface="微软雅黑" panose="020B0503020204020204" pitchFamily="34" charset="-122"/>
                <a:ea typeface="微软雅黑" panose="020B0503020204020204" pitchFamily="34" charset="-122"/>
              </a:rPr>
              <a:t>Elgama</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同态加密、</a:t>
            </a:r>
            <a:r>
              <a:rPr lang="en-US" altLang="zh-CN" dirty="0">
                <a:latin typeface="微软雅黑" panose="020B0503020204020204" pitchFamily="34" charset="-122"/>
                <a:ea typeface="微软雅黑" panose="020B0503020204020204" pitchFamily="34" charset="-122"/>
              </a:rPr>
              <a:t>Sigma OR</a:t>
            </a:r>
            <a:r>
              <a:rPr lang="zh-CN" altLang="en-US" dirty="0">
                <a:latin typeface="微软雅黑" panose="020B0503020204020204" pitchFamily="34" charset="-122"/>
                <a:ea typeface="微软雅黑" panose="020B0503020204020204" pitchFamily="34" charset="-122"/>
              </a:rPr>
              <a:t>设计，账本结构设计</a:t>
            </a:r>
          </a:p>
        </p:txBody>
      </p:sp>
    </p:spTree>
    <p:extLst>
      <p:ext uri="{BB962C8B-B14F-4D97-AF65-F5344CB8AC3E}">
        <p14:creationId xmlns:p14="http://schemas.microsoft.com/office/powerpoint/2010/main" val="390197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R</a:t>
            </a:r>
            <a:r>
              <a:rPr lang="en-US" altLang="zh-CN" dirty="0"/>
              <a:t>elated work</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65054" y="1495286"/>
            <a:ext cx="897715" cy="1447929"/>
          </a:xfrm>
          <a:prstGeom prst="rect">
            <a:avLst/>
          </a:prstGeom>
        </p:spPr>
      </p:pic>
      <p:pic>
        <p:nvPicPr>
          <p:cNvPr id="4" name="图片 3">
            <a:extLst>
              <a:ext uri="{FF2B5EF4-FFF2-40B4-BE49-F238E27FC236}">
                <a16:creationId xmlns:a16="http://schemas.microsoft.com/office/drawing/2014/main" id="{C1800752-906E-498C-B5DD-D952C2813C93}"/>
              </a:ext>
            </a:extLst>
          </p:cNvPr>
          <p:cNvPicPr>
            <a:picLocks noChangeAspect="1"/>
          </p:cNvPicPr>
          <p:nvPr/>
        </p:nvPicPr>
        <p:blipFill>
          <a:blip r:embed="rId4"/>
          <a:stretch>
            <a:fillRect/>
          </a:stretch>
        </p:blipFill>
        <p:spPr>
          <a:xfrm>
            <a:off x="1299158" y="1335773"/>
            <a:ext cx="7009908" cy="4370612"/>
          </a:xfrm>
          <a:prstGeom prst="rect">
            <a:avLst/>
          </a:prstGeom>
        </p:spPr>
      </p:pic>
      <p:sp>
        <p:nvSpPr>
          <p:cNvPr id="3" name="矩形 2">
            <a:extLst>
              <a:ext uri="{FF2B5EF4-FFF2-40B4-BE49-F238E27FC236}">
                <a16:creationId xmlns:a16="http://schemas.microsoft.com/office/drawing/2014/main" id="{F23C03BF-03FD-4962-A324-571B06706051}"/>
              </a:ext>
            </a:extLst>
          </p:cNvPr>
          <p:cNvSpPr/>
          <p:nvPr/>
        </p:nvSpPr>
        <p:spPr>
          <a:xfrm>
            <a:off x="763757" y="6076064"/>
            <a:ext cx="10664486" cy="369332"/>
          </a:xfrm>
          <a:prstGeom prst="rect">
            <a:avLst/>
          </a:prstGeom>
        </p:spPr>
        <p:txBody>
          <a:bodyPr wrap="square">
            <a:spAutoFit/>
          </a:bodyPr>
          <a:lstStyle/>
          <a:p>
            <a:r>
              <a:rPr lang="en-US" altLang="zh-CN" dirty="0"/>
              <a:t>[34] Narula, N., Vasquez, W., </a:t>
            </a:r>
            <a:r>
              <a:rPr lang="en-US" altLang="zh-CN" dirty="0" err="1"/>
              <a:t>Virza</a:t>
            </a:r>
            <a:r>
              <a:rPr lang="en-US" altLang="zh-CN" dirty="0"/>
              <a:t>, M.: </a:t>
            </a:r>
            <a:r>
              <a:rPr lang="en-US" altLang="zh-CN" dirty="0" err="1"/>
              <a:t>zkledger</a:t>
            </a:r>
            <a:r>
              <a:rPr lang="en-US" altLang="zh-CN" dirty="0"/>
              <a:t>: privacy-preserving auditing for distributed ledgers. USENIX (2018)</a:t>
            </a:r>
            <a:endParaRPr lang="zh-CN" altLang="en-US" dirty="0"/>
          </a:p>
        </p:txBody>
      </p:sp>
      <p:pic>
        <p:nvPicPr>
          <p:cNvPr id="5" name="图片 4">
            <a:extLst>
              <a:ext uri="{FF2B5EF4-FFF2-40B4-BE49-F238E27FC236}">
                <a16:creationId xmlns:a16="http://schemas.microsoft.com/office/drawing/2014/main" id="{98786861-7BA0-4051-9A96-B926B98705C4}"/>
              </a:ext>
            </a:extLst>
          </p:cNvPr>
          <p:cNvPicPr>
            <a:picLocks noChangeAspect="1"/>
          </p:cNvPicPr>
          <p:nvPr/>
        </p:nvPicPr>
        <p:blipFill>
          <a:blip r:embed="rId5"/>
          <a:stretch>
            <a:fillRect/>
          </a:stretch>
        </p:blipFill>
        <p:spPr>
          <a:xfrm>
            <a:off x="8956018" y="1649841"/>
            <a:ext cx="534898" cy="369333"/>
          </a:xfrm>
          <a:prstGeom prst="rect">
            <a:avLst/>
          </a:prstGeom>
        </p:spPr>
      </p:pic>
      <p:pic>
        <p:nvPicPr>
          <p:cNvPr id="6" name="图片 5">
            <a:extLst>
              <a:ext uri="{FF2B5EF4-FFF2-40B4-BE49-F238E27FC236}">
                <a16:creationId xmlns:a16="http://schemas.microsoft.com/office/drawing/2014/main" id="{21226491-1942-466D-979D-F8E8C78A7AE6}"/>
              </a:ext>
            </a:extLst>
          </p:cNvPr>
          <p:cNvPicPr>
            <a:picLocks noChangeAspect="1"/>
          </p:cNvPicPr>
          <p:nvPr/>
        </p:nvPicPr>
        <p:blipFill>
          <a:blip r:embed="rId6"/>
          <a:stretch>
            <a:fillRect/>
          </a:stretch>
        </p:blipFill>
        <p:spPr>
          <a:xfrm>
            <a:off x="8977733" y="2219251"/>
            <a:ext cx="534898" cy="339203"/>
          </a:xfrm>
          <a:prstGeom prst="rect">
            <a:avLst/>
          </a:prstGeom>
        </p:spPr>
      </p:pic>
      <p:sp>
        <p:nvSpPr>
          <p:cNvPr id="9" name="矩形 8">
            <a:extLst>
              <a:ext uri="{FF2B5EF4-FFF2-40B4-BE49-F238E27FC236}">
                <a16:creationId xmlns:a16="http://schemas.microsoft.com/office/drawing/2014/main" id="{91888E03-CAA6-41B1-8F70-75D3A469A633}"/>
              </a:ext>
            </a:extLst>
          </p:cNvPr>
          <p:cNvSpPr/>
          <p:nvPr/>
        </p:nvSpPr>
        <p:spPr>
          <a:xfrm>
            <a:off x="9507445" y="1590794"/>
            <a:ext cx="1565044" cy="369332"/>
          </a:xfrm>
          <a:prstGeom prst="rect">
            <a:avLst/>
          </a:prstGeom>
        </p:spPr>
        <p:txBody>
          <a:bodyPr wrap="none">
            <a:spAutoFit/>
          </a:bodyPr>
          <a:lstStyle/>
          <a:p>
            <a:r>
              <a:rPr lang="zh-CN" altLang="en-US" dirty="0"/>
              <a:t> </a:t>
            </a:r>
            <a:r>
              <a:rPr lang="en-US" altLang="zh-CN" dirty="0"/>
              <a:t>S</a:t>
            </a:r>
            <a:r>
              <a:rPr lang="zh-CN" altLang="en-US" dirty="0"/>
              <a:t>et anonymity</a:t>
            </a:r>
          </a:p>
        </p:txBody>
      </p:sp>
      <p:sp>
        <p:nvSpPr>
          <p:cNvPr id="10" name="矩形 9">
            <a:extLst>
              <a:ext uri="{FF2B5EF4-FFF2-40B4-BE49-F238E27FC236}">
                <a16:creationId xmlns:a16="http://schemas.microsoft.com/office/drawing/2014/main" id="{044D916D-564F-42A7-B5D7-8AD27EEDADC9}"/>
              </a:ext>
            </a:extLst>
          </p:cNvPr>
          <p:cNvSpPr/>
          <p:nvPr/>
        </p:nvSpPr>
        <p:spPr>
          <a:xfrm>
            <a:off x="9598670" y="2218759"/>
            <a:ext cx="2214709" cy="369332"/>
          </a:xfrm>
          <a:prstGeom prst="rect">
            <a:avLst/>
          </a:prstGeom>
        </p:spPr>
        <p:txBody>
          <a:bodyPr wrap="none">
            <a:spAutoFit/>
          </a:bodyPr>
          <a:lstStyle/>
          <a:p>
            <a:r>
              <a:rPr lang="en-US" altLang="zh-CN" dirty="0"/>
              <a:t>A</a:t>
            </a:r>
            <a:r>
              <a:rPr lang="zh-CN" altLang="en-US" dirty="0"/>
              <a:t>uditing through a TP</a:t>
            </a:r>
          </a:p>
        </p:txBody>
      </p:sp>
      <p:pic>
        <p:nvPicPr>
          <p:cNvPr id="11" name="图片 10">
            <a:extLst>
              <a:ext uri="{FF2B5EF4-FFF2-40B4-BE49-F238E27FC236}">
                <a16:creationId xmlns:a16="http://schemas.microsoft.com/office/drawing/2014/main" id="{7FA5FDD2-4F42-442A-8DD8-A132CD9DB557}"/>
              </a:ext>
            </a:extLst>
          </p:cNvPr>
          <p:cNvPicPr>
            <a:picLocks noChangeAspect="1"/>
          </p:cNvPicPr>
          <p:nvPr/>
        </p:nvPicPr>
        <p:blipFill>
          <a:blip r:embed="rId7"/>
          <a:stretch>
            <a:fillRect/>
          </a:stretch>
        </p:blipFill>
        <p:spPr>
          <a:xfrm>
            <a:off x="8941697" y="2817087"/>
            <a:ext cx="611087" cy="369197"/>
          </a:xfrm>
          <a:prstGeom prst="rect">
            <a:avLst/>
          </a:prstGeom>
        </p:spPr>
      </p:pic>
      <p:sp>
        <p:nvSpPr>
          <p:cNvPr id="13" name="矩形 12">
            <a:extLst>
              <a:ext uri="{FF2B5EF4-FFF2-40B4-BE49-F238E27FC236}">
                <a16:creationId xmlns:a16="http://schemas.microsoft.com/office/drawing/2014/main" id="{6647D4BD-DB1F-4D47-B92F-2B8FAEBFF158}"/>
              </a:ext>
            </a:extLst>
          </p:cNvPr>
          <p:cNvSpPr/>
          <p:nvPr/>
        </p:nvSpPr>
        <p:spPr>
          <a:xfrm>
            <a:off x="9598670" y="2853952"/>
            <a:ext cx="2430218" cy="646331"/>
          </a:xfrm>
          <a:prstGeom prst="rect">
            <a:avLst/>
          </a:prstGeom>
        </p:spPr>
        <p:txBody>
          <a:bodyPr wrap="square">
            <a:spAutoFit/>
          </a:bodyPr>
          <a:lstStyle/>
          <a:p>
            <a:r>
              <a:rPr lang="en-US" altLang="zh-CN" dirty="0"/>
              <a:t>A</a:t>
            </a:r>
            <a:r>
              <a:rPr lang="zh-CN" altLang="en-US" dirty="0"/>
              <a:t>uditing through “view keys”</a:t>
            </a:r>
          </a:p>
        </p:txBody>
      </p:sp>
      <p:pic>
        <p:nvPicPr>
          <p:cNvPr id="14" name="图片 13">
            <a:extLst>
              <a:ext uri="{FF2B5EF4-FFF2-40B4-BE49-F238E27FC236}">
                <a16:creationId xmlns:a16="http://schemas.microsoft.com/office/drawing/2014/main" id="{E56F4B3D-8852-45DB-9519-4AF13A62ACC2}"/>
              </a:ext>
            </a:extLst>
          </p:cNvPr>
          <p:cNvPicPr>
            <a:picLocks noChangeAspect="1"/>
          </p:cNvPicPr>
          <p:nvPr/>
        </p:nvPicPr>
        <p:blipFill>
          <a:blip r:embed="rId8"/>
          <a:stretch>
            <a:fillRect/>
          </a:stretch>
        </p:blipFill>
        <p:spPr>
          <a:xfrm>
            <a:off x="9082685" y="3624474"/>
            <a:ext cx="281563" cy="312848"/>
          </a:xfrm>
          <a:prstGeom prst="rect">
            <a:avLst/>
          </a:prstGeom>
        </p:spPr>
      </p:pic>
      <p:pic>
        <p:nvPicPr>
          <p:cNvPr id="15" name="图片 14">
            <a:extLst>
              <a:ext uri="{FF2B5EF4-FFF2-40B4-BE49-F238E27FC236}">
                <a16:creationId xmlns:a16="http://schemas.microsoft.com/office/drawing/2014/main" id="{7548D8A1-AAFF-4F51-8918-4B5093EEFE6A}"/>
              </a:ext>
            </a:extLst>
          </p:cNvPr>
          <p:cNvPicPr>
            <a:picLocks noChangeAspect="1"/>
          </p:cNvPicPr>
          <p:nvPr/>
        </p:nvPicPr>
        <p:blipFill>
          <a:blip r:embed="rId9"/>
          <a:stretch>
            <a:fillRect/>
          </a:stretch>
        </p:blipFill>
        <p:spPr>
          <a:xfrm>
            <a:off x="9082685" y="4268255"/>
            <a:ext cx="281563" cy="319465"/>
          </a:xfrm>
          <a:prstGeom prst="rect">
            <a:avLst/>
          </a:prstGeom>
        </p:spPr>
      </p:pic>
      <p:sp>
        <p:nvSpPr>
          <p:cNvPr id="16" name="矩形 15">
            <a:extLst>
              <a:ext uri="{FF2B5EF4-FFF2-40B4-BE49-F238E27FC236}">
                <a16:creationId xmlns:a16="http://schemas.microsoft.com/office/drawing/2014/main" id="{127EFD39-30B3-4246-9D5A-22301D5A44F5}"/>
              </a:ext>
            </a:extLst>
          </p:cNvPr>
          <p:cNvSpPr/>
          <p:nvPr/>
        </p:nvSpPr>
        <p:spPr>
          <a:xfrm>
            <a:off x="9552784" y="3584774"/>
            <a:ext cx="2430218" cy="369332"/>
          </a:xfrm>
          <a:prstGeom prst="rect">
            <a:avLst/>
          </a:prstGeom>
        </p:spPr>
        <p:txBody>
          <a:bodyPr wrap="square">
            <a:spAutoFit/>
          </a:bodyPr>
          <a:lstStyle/>
          <a:p>
            <a:r>
              <a:rPr lang="en-US" altLang="zh-CN" dirty="0" err="1"/>
              <a:t>Permissionless</a:t>
            </a:r>
            <a:r>
              <a:rPr lang="en-US" altLang="zh-CN" dirty="0"/>
              <a:t> </a:t>
            </a:r>
            <a:endParaRPr lang="zh-CN" altLang="en-US" dirty="0"/>
          </a:p>
        </p:txBody>
      </p:sp>
      <p:sp>
        <p:nvSpPr>
          <p:cNvPr id="17" name="矩形 16">
            <a:extLst>
              <a:ext uri="{FF2B5EF4-FFF2-40B4-BE49-F238E27FC236}">
                <a16:creationId xmlns:a16="http://schemas.microsoft.com/office/drawing/2014/main" id="{3C7A51A3-81AB-47C9-A481-B4027F9FCDBA}"/>
              </a:ext>
            </a:extLst>
          </p:cNvPr>
          <p:cNvSpPr/>
          <p:nvPr/>
        </p:nvSpPr>
        <p:spPr>
          <a:xfrm>
            <a:off x="9507445" y="4243321"/>
            <a:ext cx="2430218" cy="369332"/>
          </a:xfrm>
          <a:prstGeom prst="rect">
            <a:avLst/>
          </a:prstGeom>
        </p:spPr>
        <p:txBody>
          <a:bodyPr wrap="square">
            <a:spAutoFit/>
          </a:bodyPr>
          <a:lstStyle/>
          <a:p>
            <a:r>
              <a:rPr lang="en-US" altLang="zh-CN" dirty="0"/>
              <a:t>Permissioned  </a:t>
            </a:r>
            <a:endParaRPr lang="zh-CN" altLang="en-US" dirty="0"/>
          </a:p>
        </p:txBody>
      </p:sp>
      <p:cxnSp>
        <p:nvCxnSpPr>
          <p:cNvPr id="18" name="直接连接符 17">
            <a:extLst>
              <a:ext uri="{FF2B5EF4-FFF2-40B4-BE49-F238E27FC236}">
                <a16:creationId xmlns:a16="http://schemas.microsoft.com/office/drawing/2014/main" id="{DB42D79C-62C2-4A0B-8D0F-ACF56320C36B}"/>
              </a:ext>
            </a:extLst>
          </p:cNvPr>
          <p:cNvCxnSpPr>
            <a:cxnSpLocks/>
          </p:cNvCxnSpPr>
          <p:nvPr/>
        </p:nvCxnSpPr>
        <p:spPr>
          <a:xfrm>
            <a:off x="1352550" y="5206761"/>
            <a:ext cx="6871970" cy="0"/>
          </a:xfrm>
          <a:prstGeom prst="line">
            <a:avLst/>
          </a:prstGeom>
          <a:ln w="19050">
            <a:solidFill>
              <a:srgbClr val="B6B6B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07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C</a:t>
            </a:r>
            <a:r>
              <a:rPr lang="en-US" altLang="zh-CN" dirty="0"/>
              <a:t>ontributions</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sp>
        <p:nvSpPr>
          <p:cNvPr id="5" name="Content Placeholder 2">
            <a:extLst>
              <a:ext uri="{FF2B5EF4-FFF2-40B4-BE49-F238E27FC236}">
                <a16:creationId xmlns:a16="http://schemas.microsoft.com/office/drawing/2014/main" id="{45C27FE8-E082-463B-9FD0-6AE19D07892F}"/>
              </a:ext>
            </a:extLst>
          </p:cNvPr>
          <p:cNvSpPr>
            <a:spLocks noGrp="1"/>
          </p:cNvSpPr>
          <p:nvPr>
            <p:ph idx="1"/>
          </p:nvPr>
        </p:nvSpPr>
        <p:spPr>
          <a:xfrm>
            <a:off x="1325893" y="1820109"/>
            <a:ext cx="10014769" cy="4029160"/>
          </a:xfrm>
        </p:spPr>
        <p:txBody>
          <a:bodyPr>
            <a:normAutofit/>
          </a:bodyPr>
          <a:lstStyle/>
          <a:p>
            <a:r>
              <a:rPr lang="en-US" altLang="zh-CN" dirty="0">
                <a:latin typeface="微软雅黑" panose="020B0503020204020204" pitchFamily="34" charset="-122"/>
                <a:ea typeface="微软雅黑" panose="020B0503020204020204" pitchFamily="34" charset="-122"/>
              </a:rPr>
              <a:t>We present </a:t>
            </a:r>
            <a:r>
              <a:rPr lang="en-US" altLang="zh-CN" dirty="0" err="1">
                <a:latin typeface="微软雅黑" panose="020B0503020204020204" pitchFamily="34" charset="-122"/>
                <a:ea typeface="微软雅黑" panose="020B0503020204020204" pitchFamily="34" charset="-122"/>
              </a:rPr>
              <a:t>MiniLedger</a:t>
            </a:r>
            <a:r>
              <a:rPr lang="en-US" altLang="zh-CN" dirty="0">
                <a:solidFill>
                  <a:schemeClr val="tx1"/>
                </a:solidFill>
                <a:latin typeface="微软雅黑" panose="020B0503020204020204" pitchFamily="34" charset="-122"/>
                <a:ea typeface="微软雅黑" panose="020B0503020204020204" pitchFamily="34" charset="-122"/>
              </a:rPr>
              <a:t>: the first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space efficient (transaction pruning)</a:t>
            </a:r>
            <a:r>
              <a:rPr lang="en-US" altLang="zh-CN" dirty="0">
                <a:solidFill>
                  <a:schemeClr val="tx1"/>
                </a:solidFill>
                <a:latin typeface="微软雅黑" panose="020B0503020204020204" pitchFamily="34" charset="-122"/>
                <a:ea typeface="微软雅黑" panose="020B0503020204020204" pitchFamily="34" charset="-122"/>
              </a:rPr>
              <a:t>, distributed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private</a:t>
            </a:r>
            <a:r>
              <a:rPr lang="en-US" altLang="zh-CN" dirty="0">
                <a:solidFill>
                  <a:schemeClr val="tx1"/>
                </a:solidFill>
                <a:latin typeface="微软雅黑" panose="020B0503020204020204" pitchFamily="34" charset="-122"/>
                <a:ea typeface="微软雅黑" panose="020B0503020204020204" pitchFamily="34" charset="-122"/>
              </a:rPr>
              <a:t> payment system that allows an authorized set of participants to transact with each other, while also allowing for a wide set of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auditing by consent </a:t>
            </a:r>
            <a:r>
              <a:rPr lang="en-US" altLang="zh-CN" dirty="0">
                <a:solidFill>
                  <a:schemeClr val="tx1"/>
                </a:solidFill>
                <a:latin typeface="微软雅黑" panose="020B0503020204020204" pitchFamily="34" charset="-122"/>
                <a:ea typeface="微软雅黑" panose="020B0503020204020204" pitchFamily="34" charset="-122"/>
              </a:rPr>
              <a:t>operations by any third party auditor.</a:t>
            </a:r>
          </a:p>
          <a:p>
            <a:r>
              <a:rPr lang="en-US" altLang="zh-CN" dirty="0">
                <a:solidFill>
                  <a:schemeClr val="tx1"/>
                </a:solidFill>
                <a:latin typeface="微软雅黑" panose="020B0503020204020204" pitchFamily="34" charset="-122"/>
                <a:ea typeface="微软雅黑" panose="020B0503020204020204" pitchFamily="34" charset="-122"/>
              </a:rPr>
              <a:t>We show that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transaction computation </a:t>
            </a:r>
            <a:r>
              <a:rPr lang="en-US" altLang="zh-CN" dirty="0">
                <a:solidFill>
                  <a:schemeClr val="tx1"/>
                </a:solidFill>
                <a:latin typeface="微软雅黑" panose="020B0503020204020204" pitchFamily="34" charset="-122"/>
                <a:ea typeface="微软雅黑" panose="020B0503020204020204" pitchFamily="34" charset="-122"/>
              </a:rPr>
              <a:t>cost, for a system with 100 Banks, takes about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4 sec</a:t>
            </a:r>
            <a:r>
              <a:rPr lang="en-US" altLang="zh-CN" dirty="0">
                <a:solidFill>
                  <a:schemeClr val="tx1"/>
                </a:solidFill>
                <a:latin typeface="微软雅黑" panose="020B0503020204020204" pitchFamily="34" charset="-122"/>
                <a:ea typeface="微软雅黑" panose="020B0503020204020204" pitchFamily="34" charset="-122"/>
              </a:rPr>
              <a:t>, while transaction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auditing</a:t>
            </a:r>
            <a:r>
              <a:rPr lang="en-US" altLang="zh-CN" dirty="0">
                <a:solidFill>
                  <a:schemeClr val="tx1"/>
                </a:solidFill>
                <a:latin typeface="微软雅黑" panose="020B0503020204020204" pitchFamily="34" charset="-122"/>
                <a:ea typeface="微软雅黑" panose="020B0503020204020204" pitchFamily="34" charset="-122"/>
              </a:rPr>
              <a:t> is less than </a:t>
            </a:r>
            <a:r>
              <a:rPr lang="en-US" altLang="zh-CN" dirty="0">
                <a:solidFill>
                  <a:schemeClr val="tx1"/>
                </a:solidFill>
                <a:highlight>
                  <a:srgbClr val="FFFF00"/>
                </a:highlight>
                <a:latin typeface="微软雅黑" panose="020B0503020204020204" pitchFamily="34" charset="-122"/>
                <a:ea typeface="微软雅黑" panose="020B0503020204020204" pitchFamily="34" charset="-122"/>
              </a:rPr>
              <a:t>5 </a:t>
            </a:r>
            <a:r>
              <a:rPr lang="en-US" altLang="zh-CN" dirty="0" err="1">
                <a:solidFill>
                  <a:schemeClr val="tx1"/>
                </a:solidFill>
                <a:highlight>
                  <a:srgbClr val="FFFF00"/>
                </a:highlight>
                <a:latin typeface="微软雅黑" panose="020B0503020204020204" pitchFamily="34" charset="-122"/>
                <a:ea typeface="微软雅黑" panose="020B0503020204020204" pitchFamily="34" charset="-122"/>
              </a:rPr>
              <a:t>ms</a:t>
            </a:r>
            <a:r>
              <a:rPr lang="en-US" altLang="zh-CN" dirty="0">
                <a:solidFill>
                  <a:schemeClr val="tx1"/>
                </a:solidFill>
                <a:latin typeface="微软雅黑" panose="020B0503020204020204" pitchFamily="34" charset="-122"/>
                <a:ea typeface="微软雅黑" panose="020B0503020204020204" pitchFamily="34" charset="-122"/>
              </a:rPr>
              <a:t>, independent of the number of Banks. </a:t>
            </a:r>
            <a:endParaRPr lang="en-US" dirty="0">
              <a:solidFill>
                <a:schemeClr val="tx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4FFA5DD-FBC7-40E8-83E7-39D6A90D0C54}"/>
              </a:ext>
            </a:extLst>
          </p:cNvPr>
          <p:cNvSpPr/>
          <p:nvPr/>
        </p:nvSpPr>
        <p:spPr>
          <a:xfrm>
            <a:off x="5604016" y="3672437"/>
            <a:ext cx="4984003"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银行间的支付系统：隐私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审计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修剪</a:t>
            </a:r>
          </a:p>
        </p:txBody>
      </p:sp>
    </p:spTree>
    <p:extLst>
      <p:ext uri="{BB962C8B-B14F-4D97-AF65-F5344CB8AC3E}">
        <p14:creationId xmlns:p14="http://schemas.microsoft.com/office/powerpoint/2010/main" val="77327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a:xfrm>
            <a:off x="1451581" y="526148"/>
            <a:ext cx="9603275" cy="1049235"/>
          </a:xfrm>
        </p:spPr>
        <p:txBody>
          <a:bodyPr>
            <a:normAutofit/>
          </a:bodyPr>
          <a:lstStyle/>
          <a:p>
            <a:r>
              <a:rPr lang="en-US" altLang="zh-CN" dirty="0"/>
              <a:t>Ledger constriction &amp; Audit</a:t>
            </a:r>
            <a:endParaRPr 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EAAB8B3-1BD4-4779-9195-89EBD8EAEB94}"/>
                  </a:ext>
                </a:extLst>
              </p:cNvPr>
              <p:cNvGraphicFramePr>
                <a:graphicFrameLocks noGrp="1"/>
              </p:cNvGraphicFramePr>
              <p:nvPr>
                <p:extLst>
                  <p:ext uri="{D42A27DB-BD31-4B8C-83A1-F6EECF244321}">
                    <p14:modId xmlns:p14="http://schemas.microsoft.com/office/powerpoint/2010/main" val="2456569718"/>
                  </p:ext>
                </p:extLst>
              </p:nvPr>
            </p:nvGraphicFramePr>
            <p:xfrm>
              <a:off x="2032000" y="1810369"/>
              <a:ext cx="8128000" cy="1849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990763024"/>
                        </a:ext>
                      </a:extLst>
                    </a:gridCol>
                    <a:gridCol w="1625600">
                      <a:extLst>
                        <a:ext uri="{9D8B030D-6E8A-4147-A177-3AD203B41FA5}">
                          <a16:colId xmlns:a16="http://schemas.microsoft.com/office/drawing/2014/main" val="452277573"/>
                        </a:ext>
                      </a:extLst>
                    </a:gridCol>
                    <a:gridCol w="1625600">
                      <a:extLst>
                        <a:ext uri="{9D8B030D-6E8A-4147-A177-3AD203B41FA5}">
                          <a16:colId xmlns:a16="http://schemas.microsoft.com/office/drawing/2014/main" val="308848804"/>
                        </a:ext>
                      </a:extLst>
                    </a:gridCol>
                    <a:gridCol w="1625600">
                      <a:extLst>
                        <a:ext uri="{9D8B030D-6E8A-4147-A177-3AD203B41FA5}">
                          <a16:colId xmlns:a16="http://schemas.microsoft.com/office/drawing/2014/main" val="1308628097"/>
                        </a:ext>
                      </a:extLst>
                    </a:gridCol>
                    <a:gridCol w="1625600">
                      <a:extLst>
                        <a:ext uri="{9D8B030D-6E8A-4147-A177-3AD203B41FA5}">
                          <a16:colId xmlns:a16="http://schemas.microsoft.com/office/drawing/2014/main" val="3493557044"/>
                        </a:ext>
                      </a:extLst>
                    </a:gridCol>
                  </a:tblGrid>
                  <a:tr h="370840">
                    <a:tc>
                      <a:txBody>
                        <a:bodyPr/>
                        <a:lstStyle/>
                        <a:p>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a14:m>
                          <a:r>
                            <a:rPr lang="en-US" altLang="zh-CN" dirty="0"/>
                            <a:t>($100)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a14:m>
                          <a:r>
                            <a:rPr lang="en-US" altLang="zh-CN" dirty="0"/>
                            <a:t>($50)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a14:m>
                          <a:r>
                            <a:rPr lang="en-US" altLang="zh-CN" dirty="0"/>
                            <a:t>($70)</a:t>
                          </a:r>
                          <a:endParaRPr lang="zh-CN" altLang="en-US" dirty="0"/>
                        </a:p>
                      </a:txBody>
                      <a:tcPr/>
                    </a:tc>
                    <a:tc>
                      <a:txBody>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a14:m>
                          <a:r>
                            <a:rPr lang="en-US" altLang="zh-CN" dirty="0"/>
                            <a:t>($200)</a:t>
                          </a:r>
                          <a:endParaRPr lang="zh-CN" altLang="en-US" dirty="0"/>
                        </a:p>
                      </a:txBody>
                      <a:tcPr/>
                    </a:tc>
                    <a:extLst>
                      <a:ext uri="{0D108BD9-81ED-4DB2-BD59-A6C34878D82A}">
                        <a16:rowId xmlns:a16="http://schemas.microsoft.com/office/drawing/2014/main" val="463308738"/>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r>
                            <a:rPr lang="en-US" altLang="zh-CN" dirty="0">
                              <a:solidFill>
                                <a:srgbClr val="FF0000"/>
                              </a:solidFill>
                            </a:rPr>
                            <a:t>-$10</a:t>
                          </a:r>
                          <a:endParaRPr lang="zh-CN" altLang="en-US" dirty="0">
                            <a:solidFill>
                              <a:srgbClr val="FF0000"/>
                            </a:solidFill>
                          </a:endParaRPr>
                        </a:p>
                      </a:txBody>
                      <a:tcPr/>
                    </a:tc>
                    <a:tc>
                      <a:txBody>
                        <a:bodyPr/>
                        <a:lstStyle/>
                        <a:p>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extLst>
                      <a:ext uri="{0D108BD9-81ED-4DB2-BD59-A6C34878D82A}">
                        <a16:rowId xmlns:a16="http://schemas.microsoft.com/office/drawing/2014/main" val="3563303740"/>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-$5</a:t>
                          </a:r>
                          <a:endParaRPr lang="zh-CN" altLang="en-US" dirty="0">
                            <a:solidFill>
                              <a:srgbClr val="FF0000"/>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$3</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extLst>
                      <a:ext uri="{0D108BD9-81ED-4DB2-BD59-A6C34878D82A}">
                        <a16:rowId xmlns:a16="http://schemas.microsoft.com/office/drawing/2014/main" val="3061246542"/>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-$20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extLst>
                      <a:ext uri="{0D108BD9-81ED-4DB2-BD59-A6C34878D82A}">
                        <a16:rowId xmlns:a16="http://schemas.microsoft.com/office/drawing/2014/main" val="2215308386"/>
                      </a:ext>
                    </a:extLst>
                  </a:tr>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$7</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-$7</a:t>
                          </a:r>
                          <a:endParaRPr lang="zh-CN" altLang="en-US" dirty="0"/>
                        </a:p>
                      </a:txBody>
                      <a:tcPr/>
                    </a:tc>
                    <a:extLst>
                      <a:ext uri="{0D108BD9-81ED-4DB2-BD59-A6C34878D82A}">
                        <a16:rowId xmlns:a16="http://schemas.microsoft.com/office/drawing/2014/main" val="731592168"/>
                      </a:ext>
                    </a:extLst>
                  </a:tr>
                </a:tbl>
              </a:graphicData>
            </a:graphic>
          </p:graphicFrame>
        </mc:Choice>
        <mc:Fallback xmlns="">
          <p:graphicFrame>
            <p:nvGraphicFramePr>
              <p:cNvPr id="4" name="表格 3">
                <a:extLst>
                  <a:ext uri="{FF2B5EF4-FFF2-40B4-BE49-F238E27FC236}">
                    <a16:creationId xmlns:a16="http://schemas.microsoft.com/office/drawing/2014/main" id="{DEAAB8B3-1BD4-4779-9195-89EBD8EAEB94}"/>
                  </a:ext>
                </a:extLst>
              </p:cNvPr>
              <p:cNvGraphicFramePr>
                <a:graphicFrameLocks noGrp="1"/>
              </p:cNvGraphicFramePr>
              <p:nvPr>
                <p:extLst>
                  <p:ext uri="{D42A27DB-BD31-4B8C-83A1-F6EECF244321}">
                    <p14:modId xmlns:p14="http://schemas.microsoft.com/office/powerpoint/2010/main" val="2456569718"/>
                  </p:ext>
                </p:extLst>
              </p:nvPr>
            </p:nvGraphicFramePr>
            <p:xfrm>
              <a:off x="2032000" y="1810369"/>
              <a:ext cx="8128000" cy="1849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990763024"/>
                        </a:ext>
                      </a:extLst>
                    </a:gridCol>
                    <a:gridCol w="1625600">
                      <a:extLst>
                        <a:ext uri="{9D8B030D-6E8A-4147-A177-3AD203B41FA5}">
                          <a16:colId xmlns:a16="http://schemas.microsoft.com/office/drawing/2014/main" val="452277573"/>
                        </a:ext>
                      </a:extLst>
                    </a:gridCol>
                    <a:gridCol w="1625600">
                      <a:extLst>
                        <a:ext uri="{9D8B030D-6E8A-4147-A177-3AD203B41FA5}">
                          <a16:colId xmlns:a16="http://schemas.microsoft.com/office/drawing/2014/main" val="308848804"/>
                        </a:ext>
                      </a:extLst>
                    </a:gridCol>
                    <a:gridCol w="1625600">
                      <a:extLst>
                        <a:ext uri="{9D8B030D-6E8A-4147-A177-3AD203B41FA5}">
                          <a16:colId xmlns:a16="http://schemas.microsoft.com/office/drawing/2014/main" val="1308628097"/>
                        </a:ext>
                      </a:extLst>
                    </a:gridCol>
                    <a:gridCol w="1625600">
                      <a:extLst>
                        <a:ext uri="{9D8B030D-6E8A-4147-A177-3AD203B41FA5}">
                          <a16:colId xmlns:a16="http://schemas.microsoft.com/office/drawing/2014/main" val="3493557044"/>
                        </a:ext>
                      </a:extLst>
                    </a:gridCol>
                  </a:tblGrid>
                  <a:tr h="370840">
                    <a:tc>
                      <a:txBody>
                        <a:bodyPr/>
                        <a:lstStyle/>
                        <a:p>
                          <a:endParaRPr lang="zh-CN" altLang="en-US" dirty="0"/>
                        </a:p>
                      </a:txBody>
                      <a:tcPr/>
                    </a:tc>
                    <a:tc>
                      <a:txBody>
                        <a:bodyPr/>
                        <a:lstStyle/>
                        <a:p>
                          <a:endParaRPr lang="zh-CN"/>
                        </a:p>
                      </a:txBody>
                      <a:tcPr>
                        <a:blipFill>
                          <a:blip r:embed="rId3"/>
                          <a:stretch>
                            <a:fillRect l="-100375" t="-8197" r="-301124" b="-424590"/>
                          </a:stretch>
                        </a:blipFill>
                      </a:tcPr>
                    </a:tc>
                    <a:tc>
                      <a:txBody>
                        <a:bodyPr/>
                        <a:lstStyle/>
                        <a:p>
                          <a:endParaRPr lang="zh-CN"/>
                        </a:p>
                      </a:txBody>
                      <a:tcPr>
                        <a:blipFill>
                          <a:blip r:embed="rId3"/>
                          <a:stretch>
                            <a:fillRect l="-201128" t="-8197" r="-202256" b="-424590"/>
                          </a:stretch>
                        </a:blipFill>
                      </a:tcPr>
                    </a:tc>
                    <a:tc>
                      <a:txBody>
                        <a:bodyPr/>
                        <a:lstStyle/>
                        <a:p>
                          <a:endParaRPr lang="zh-CN"/>
                        </a:p>
                      </a:txBody>
                      <a:tcPr>
                        <a:blipFill>
                          <a:blip r:embed="rId3"/>
                          <a:stretch>
                            <a:fillRect l="-300000" t="-8197" r="-101498" b="-424590"/>
                          </a:stretch>
                        </a:blipFill>
                      </a:tcPr>
                    </a:tc>
                    <a:tc>
                      <a:txBody>
                        <a:bodyPr/>
                        <a:lstStyle/>
                        <a:p>
                          <a:endParaRPr lang="zh-CN"/>
                        </a:p>
                      </a:txBody>
                      <a:tcPr>
                        <a:blipFill>
                          <a:blip r:embed="rId3"/>
                          <a:stretch>
                            <a:fillRect l="-400000" t="-8197" r="-1498" b="-424590"/>
                          </a:stretch>
                        </a:blipFill>
                      </a:tcPr>
                    </a:tc>
                    <a:extLst>
                      <a:ext uri="{0D108BD9-81ED-4DB2-BD59-A6C34878D82A}">
                        <a16:rowId xmlns:a16="http://schemas.microsoft.com/office/drawing/2014/main" val="463308738"/>
                      </a:ext>
                    </a:extLst>
                  </a:tr>
                  <a:tr h="370840">
                    <a:tc>
                      <a:txBody>
                        <a:bodyPr/>
                        <a:lstStyle/>
                        <a:p>
                          <a:endParaRPr lang="zh-CN"/>
                        </a:p>
                      </a:txBody>
                      <a:tcPr>
                        <a:blipFill>
                          <a:blip r:embed="rId3"/>
                          <a:stretch>
                            <a:fillRect l="-375" t="-108197" r="-401124" b="-324590"/>
                          </a:stretch>
                        </a:blipFill>
                      </a:tcPr>
                    </a:tc>
                    <a:tc>
                      <a:txBody>
                        <a:bodyPr/>
                        <a:lstStyle/>
                        <a:p>
                          <a:r>
                            <a:rPr lang="en-US" altLang="zh-CN" dirty="0">
                              <a:solidFill>
                                <a:srgbClr val="FF0000"/>
                              </a:solidFill>
                            </a:rPr>
                            <a:t>-$10</a:t>
                          </a:r>
                          <a:endParaRPr lang="zh-CN" altLang="en-US" dirty="0">
                            <a:solidFill>
                              <a:srgbClr val="FF0000"/>
                            </a:solidFill>
                          </a:endParaRPr>
                        </a:p>
                      </a:txBody>
                      <a:tcPr/>
                    </a:tc>
                    <a:tc>
                      <a:txBody>
                        <a:bodyPr/>
                        <a:lstStyle/>
                        <a:p>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extLst>
                      <a:ext uri="{0D108BD9-81ED-4DB2-BD59-A6C34878D82A}">
                        <a16:rowId xmlns:a16="http://schemas.microsoft.com/office/drawing/2014/main" val="3563303740"/>
                      </a:ext>
                    </a:extLst>
                  </a:tr>
                  <a:tr h="370840">
                    <a:tc>
                      <a:txBody>
                        <a:bodyPr/>
                        <a:lstStyle/>
                        <a:p>
                          <a:endParaRPr lang="zh-CN"/>
                        </a:p>
                      </a:txBody>
                      <a:tcPr>
                        <a:blipFill>
                          <a:blip r:embed="rId3"/>
                          <a:stretch>
                            <a:fillRect l="-375" t="-204839" r="-401124" b="-219355"/>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-$5</a:t>
                          </a:r>
                          <a:endParaRPr lang="zh-CN" altLang="en-US" dirty="0">
                            <a:solidFill>
                              <a:srgbClr val="FF0000"/>
                            </a:solidFill>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$3</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extLst>
                      <a:ext uri="{0D108BD9-81ED-4DB2-BD59-A6C34878D82A}">
                        <a16:rowId xmlns:a16="http://schemas.microsoft.com/office/drawing/2014/main" val="3061246542"/>
                      </a:ext>
                    </a:extLst>
                  </a:tr>
                  <a:tr h="370840">
                    <a:tc>
                      <a:txBody>
                        <a:bodyPr/>
                        <a:lstStyle/>
                        <a:p>
                          <a:endParaRPr lang="zh-CN"/>
                        </a:p>
                      </a:txBody>
                      <a:tcPr>
                        <a:blipFill>
                          <a:blip r:embed="rId3"/>
                          <a:stretch>
                            <a:fillRect l="-375" t="-309836" r="-401124" b="-122951"/>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-$20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extLst>
                      <a:ext uri="{0D108BD9-81ED-4DB2-BD59-A6C34878D82A}">
                        <a16:rowId xmlns:a16="http://schemas.microsoft.com/office/drawing/2014/main" val="2215308386"/>
                      </a:ext>
                    </a:extLst>
                  </a:tr>
                  <a:tr h="365760">
                    <a:tc>
                      <a:txBody>
                        <a:bodyPr/>
                        <a:lstStyle/>
                        <a:p>
                          <a:endParaRPr lang="zh-CN"/>
                        </a:p>
                      </a:txBody>
                      <a:tcPr>
                        <a:blipFill>
                          <a:blip r:embed="rId3"/>
                          <a:stretch>
                            <a:fillRect l="-375" t="-416667" r="-401124" b="-25000"/>
                          </a:stretch>
                        </a:blip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t>$7</a:t>
                          </a:r>
                          <a:endParaRPr lang="zh-CN" altLang="en-US"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-$7</a:t>
                          </a:r>
                          <a:endParaRPr lang="zh-CN" altLang="en-US" dirty="0"/>
                        </a:p>
                      </a:txBody>
                      <a:tcPr/>
                    </a:tc>
                    <a:extLst>
                      <a:ext uri="{0D108BD9-81ED-4DB2-BD59-A6C34878D82A}">
                        <a16:rowId xmlns:a16="http://schemas.microsoft.com/office/drawing/2014/main" val="731592168"/>
                      </a:ext>
                    </a:extLst>
                  </a:tr>
                </a:tbl>
              </a:graphicData>
            </a:graphic>
          </p:graphicFrame>
        </mc:Fallback>
      </mc:AlternateContent>
      <p:sp>
        <p:nvSpPr>
          <p:cNvPr id="6" name="Content Placeholder 2">
            <a:extLst>
              <a:ext uri="{FF2B5EF4-FFF2-40B4-BE49-F238E27FC236}">
                <a16:creationId xmlns:a16="http://schemas.microsoft.com/office/drawing/2014/main" id="{A500D96E-5AA0-42AC-A872-C46384B364F0}"/>
              </a:ext>
            </a:extLst>
          </p:cNvPr>
          <p:cNvSpPr>
            <a:spLocks noGrp="1"/>
          </p:cNvSpPr>
          <p:nvPr>
            <p:ph idx="1"/>
          </p:nvPr>
        </p:nvSpPr>
        <p:spPr>
          <a:xfrm>
            <a:off x="1188056" y="4258482"/>
            <a:ext cx="9603275" cy="2142341"/>
          </a:xfrm>
        </p:spPr>
        <p:txBody>
          <a:bodyPr>
            <a:normAutofit fontScale="92500"/>
          </a:bodyPr>
          <a:lstStyle/>
          <a:p>
            <a:r>
              <a:rPr lang="zh-CN" altLang="en-US" sz="2800" dirty="0">
                <a:latin typeface="微软雅黑" panose="020B0503020204020204" pitchFamily="34" charset="-122"/>
                <a:ea typeface="微软雅黑" panose="020B0503020204020204" pitchFamily="34" charset="-122"/>
              </a:rPr>
              <a:t>单笔交易审计：</a:t>
            </a:r>
            <a:r>
              <a:rPr lang="zh-CN" altLang="en-US" sz="2800" dirty="0">
                <a:solidFill>
                  <a:srgbClr val="FF0000"/>
                </a:solidFill>
                <a:latin typeface="微软雅黑" panose="020B0503020204020204" pitchFamily="34" charset="-122"/>
                <a:ea typeface="微软雅黑" panose="020B0503020204020204" pitchFamily="34" charset="-122"/>
              </a:rPr>
              <a:t>收支平衡</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透支</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负额</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额度检查，</a:t>
            </a:r>
            <a:r>
              <a:rPr lang="zh-CN" altLang="en-US" sz="2800" dirty="0">
                <a:latin typeface="微软雅黑" panose="020B0503020204020204" pitchFamily="34" charset="-122"/>
                <a:ea typeface="微软雅黑" panose="020B0503020204020204" pitchFamily="34" charset="-122"/>
              </a:rPr>
              <a:t>金额审计</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多笔交易审计：总金额审计，余额审计</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修剪审计：交易被修剪后仍支持上述审计功能</a:t>
            </a:r>
            <a:endParaRPr lang="en-US" sz="28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F796399-4F3E-4888-BCFD-DE4BB9B1CB9D}"/>
              </a:ext>
            </a:extLst>
          </p:cNvPr>
          <p:cNvSpPr/>
          <p:nvPr/>
        </p:nvSpPr>
        <p:spPr>
          <a:xfrm>
            <a:off x="10338942" y="2319430"/>
            <a:ext cx="1431827" cy="830997"/>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透明</a:t>
            </a:r>
            <a:endParaRPr lang="en-US" altLang="zh-CN" sz="2400" dirty="0">
              <a:solidFill>
                <a:srgbClr val="000000"/>
              </a:solidFill>
              <a:latin typeface="微软雅黑" panose="020B0503020204020204" pitchFamily="34" charset="-122"/>
              <a:ea typeface="微软雅黑" panose="020B0503020204020204" pitchFamily="34" charset="-122"/>
            </a:endParaRPr>
          </a:p>
          <a:p>
            <a:r>
              <a:rPr lang="zh-CN" altLang="en-US" sz="2400" dirty="0">
                <a:solidFill>
                  <a:srgbClr val="000000"/>
                </a:solidFill>
                <a:latin typeface="微软雅黑" panose="020B0503020204020204" pitchFamily="34" charset="-122"/>
                <a:ea typeface="微软雅黑" panose="020B0503020204020204" pitchFamily="34" charset="-122"/>
              </a:rPr>
              <a:t>数据</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164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P</a:t>
            </a:r>
            <a:r>
              <a:rPr lang="en-US" altLang="zh-CN" dirty="0"/>
              <a:t>reliminaries</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sp>
        <p:nvSpPr>
          <p:cNvPr id="3" name="矩形 2">
            <a:extLst>
              <a:ext uri="{FF2B5EF4-FFF2-40B4-BE49-F238E27FC236}">
                <a16:creationId xmlns:a16="http://schemas.microsoft.com/office/drawing/2014/main" id="{9826ABAD-A61F-47FC-BBD9-360169C30C52}"/>
              </a:ext>
            </a:extLst>
          </p:cNvPr>
          <p:cNvSpPr/>
          <p:nvPr/>
        </p:nvSpPr>
        <p:spPr>
          <a:xfrm>
            <a:off x="1261730" y="1575383"/>
            <a:ext cx="6096000" cy="461665"/>
          </a:xfrm>
          <a:prstGeom prst="rect">
            <a:avLst/>
          </a:prstGeom>
        </p:spPr>
        <p:txBody>
          <a:bodyPr>
            <a:spAutoFit/>
          </a:bodyPr>
          <a:lstStyle/>
          <a:p>
            <a:r>
              <a:rPr lang="en-US" altLang="zh-CN" sz="2400" i="1" dirty="0">
                <a:solidFill>
                  <a:srgbClr val="000000"/>
                </a:solidFill>
                <a:latin typeface="CMTI10"/>
              </a:rPr>
              <a:t>Commitment schemes</a:t>
            </a:r>
            <a:r>
              <a:rPr lang="en-US" altLang="zh-CN" sz="2400" dirty="0"/>
              <a:t> </a:t>
            </a:r>
            <a:endParaRPr lang="zh-CN" altLang="en-US" sz="2400" dirty="0"/>
          </a:p>
        </p:txBody>
      </p:sp>
      <p:pic>
        <p:nvPicPr>
          <p:cNvPr id="4" name="图片 3">
            <a:extLst>
              <a:ext uri="{FF2B5EF4-FFF2-40B4-BE49-F238E27FC236}">
                <a16:creationId xmlns:a16="http://schemas.microsoft.com/office/drawing/2014/main" id="{D0E0380A-CC34-4EED-98D2-43022744ABE6}"/>
              </a:ext>
            </a:extLst>
          </p:cNvPr>
          <p:cNvPicPr>
            <a:picLocks noChangeAspect="1"/>
          </p:cNvPicPr>
          <p:nvPr/>
        </p:nvPicPr>
        <p:blipFill>
          <a:blip r:embed="rId4"/>
          <a:stretch>
            <a:fillRect/>
          </a:stretch>
        </p:blipFill>
        <p:spPr>
          <a:xfrm>
            <a:off x="1261730" y="2512949"/>
            <a:ext cx="9702358" cy="2063429"/>
          </a:xfrm>
          <a:prstGeom prst="rect">
            <a:avLst/>
          </a:prstGeom>
        </p:spPr>
      </p:pic>
    </p:spTree>
    <p:extLst>
      <p:ext uri="{BB962C8B-B14F-4D97-AF65-F5344CB8AC3E}">
        <p14:creationId xmlns:p14="http://schemas.microsoft.com/office/powerpoint/2010/main" val="36497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P</a:t>
            </a:r>
            <a:r>
              <a:rPr lang="en-US" altLang="zh-CN" dirty="0"/>
              <a:t>reliminaries</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sp>
        <p:nvSpPr>
          <p:cNvPr id="3" name="矩形 2">
            <a:extLst>
              <a:ext uri="{FF2B5EF4-FFF2-40B4-BE49-F238E27FC236}">
                <a16:creationId xmlns:a16="http://schemas.microsoft.com/office/drawing/2014/main" id="{9826ABAD-A61F-47FC-BBD9-360169C30C52}"/>
              </a:ext>
            </a:extLst>
          </p:cNvPr>
          <p:cNvSpPr/>
          <p:nvPr/>
        </p:nvSpPr>
        <p:spPr>
          <a:xfrm>
            <a:off x="1261730" y="1575383"/>
            <a:ext cx="6096000" cy="461665"/>
          </a:xfrm>
          <a:prstGeom prst="rect">
            <a:avLst/>
          </a:prstGeom>
        </p:spPr>
        <p:txBody>
          <a:bodyPr>
            <a:spAutoFit/>
          </a:bodyPr>
          <a:lstStyle/>
          <a:p>
            <a:r>
              <a:rPr lang="en-US" altLang="zh-CN" sz="2400" i="1" dirty="0">
                <a:solidFill>
                  <a:srgbClr val="000000"/>
                </a:solidFill>
                <a:latin typeface="CMTI10"/>
              </a:rPr>
              <a:t>Zero-knowledge proofs</a:t>
            </a:r>
            <a:r>
              <a:rPr lang="en-US" altLang="zh-CN" sz="2400" dirty="0"/>
              <a:t> </a:t>
            </a:r>
            <a:endParaRPr lang="zh-CN" altLang="en-US" sz="2400" dirty="0"/>
          </a:p>
        </p:txBody>
      </p:sp>
      <p:pic>
        <p:nvPicPr>
          <p:cNvPr id="5" name="图片 4">
            <a:extLst>
              <a:ext uri="{FF2B5EF4-FFF2-40B4-BE49-F238E27FC236}">
                <a16:creationId xmlns:a16="http://schemas.microsoft.com/office/drawing/2014/main" id="{B6A98287-F75B-4EE1-A145-FC6C56FB7C42}"/>
              </a:ext>
            </a:extLst>
          </p:cNvPr>
          <p:cNvPicPr>
            <a:picLocks noChangeAspect="1"/>
          </p:cNvPicPr>
          <p:nvPr/>
        </p:nvPicPr>
        <p:blipFill>
          <a:blip r:embed="rId4"/>
          <a:stretch>
            <a:fillRect/>
          </a:stretch>
        </p:blipFill>
        <p:spPr>
          <a:xfrm>
            <a:off x="1603981" y="2206745"/>
            <a:ext cx="8807903" cy="3911801"/>
          </a:xfrm>
          <a:prstGeom prst="rect">
            <a:avLst/>
          </a:prstGeom>
        </p:spPr>
      </p:pic>
    </p:spTree>
    <p:extLst>
      <p:ext uri="{BB962C8B-B14F-4D97-AF65-F5344CB8AC3E}">
        <p14:creationId xmlns:p14="http://schemas.microsoft.com/office/powerpoint/2010/main" val="228410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834F-24ED-4EE5-9516-B0A42F93A3DB}"/>
              </a:ext>
            </a:extLst>
          </p:cNvPr>
          <p:cNvSpPr>
            <a:spLocks noGrp="1"/>
          </p:cNvSpPr>
          <p:nvPr>
            <p:ph type="title"/>
          </p:nvPr>
        </p:nvSpPr>
        <p:spPr/>
        <p:txBody>
          <a:bodyPr>
            <a:normAutofit/>
          </a:bodyPr>
          <a:lstStyle/>
          <a:p>
            <a:r>
              <a:rPr lang="en-US" dirty="0"/>
              <a:t>P</a:t>
            </a:r>
            <a:r>
              <a:rPr lang="en-US" altLang="zh-CN" dirty="0"/>
              <a:t>reliminaries</a:t>
            </a:r>
            <a:endParaRPr lang="en-US" dirty="0"/>
          </a:p>
        </p:txBody>
      </p:sp>
      <p:pic>
        <p:nvPicPr>
          <p:cNvPr id="12" name="图片 11">
            <a:extLst>
              <a:ext uri="{FF2B5EF4-FFF2-40B4-BE49-F238E27FC236}">
                <a16:creationId xmlns:a16="http://schemas.microsoft.com/office/drawing/2014/main" id="{858BAF09-EBDF-4609-9E40-DB444E5D4955}"/>
              </a:ext>
            </a:extLst>
          </p:cNvPr>
          <p:cNvPicPr>
            <a:picLocks noChangeAspect="1"/>
          </p:cNvPicPr>
          <p:nvPr/>
        </p:nvPicPr>
        <p:blipFill>
          <a:blip r:embed="rId3"/>
          <a:stretch>
            <a:fillRect/>
          </a:stretch>
        </p:blipFill>
        <p:spPr>
          <a:xfrm>
            <a:off x="9690304" y="1575383"/>
            <a:ext cx="897715" cy="1447929"/>
          </a:xfrm>
          <a:prstGeom prst="rect">
            <a:avLst/>
          </a:prstGeom>
        </p:spPr>
      </p:pic>
      <p:sp>
        <p:nvSpPr>
          <p:cNvPr id="5" name="矩形 4">
            <a:extLst>
              <a:ext uri="{FF2B5EF4-FFF2-40B4-BE49-F238E27FC236}">
                <a16:creationId xmlns:a16="http://schemas.microsoft.com/office/drawing/2014/main" id="{31172E99-C60B-4194-8CFD-14558F6C3FBF}"/>
              </a:ext>
            </a:extLst>
          </p:cNvPr>
          <p:cNvSpPr/>
          <p:nvPr/>
        </p:nvSpPr>
        <p:spPr>
          <a:xfrm>
            <a:off x="1197934" y="1729630"/>
            <a:ext cx="6096000" cy="461665"/>
          </a:xfrm>
          <a:prstGeom prst="rect">
            <a:avLst/>
          </a:prstGeom>
        </p:spPr>
        <p:txBody>
          <a:bodyPr>
            <a:spAutoFit/>
          </a:bodyPr>
          <a:lstStyle/>
          <a:p>
            <a:r>
              <a:rPr lang="en-US" altLang="zh-CN" sz="2400" i="1" dirty="0" err="1">
                <a:solidFill>
                  <a:srgbClr val="000000"/>
                </a:solidFill>
                <a:latin typeface="CMTI10"/>
              </a:rPr>
              <a:t>ElGamal</a:t>
            </a:r>
            <a:r>
              <a:rPr lang="en-US" altLang="zh-CN" sz="2400" i="1" dirty="0">
                <a:solidFill>
                  <a:srgbClr val="000000"/>
                </a:solidFill>
                <a:latin typeface="CMTI10"/>
              </a:rPr>
              <a:t> Encryption Variant</a:t>
            </a:r>
            <a:endParaRPr lang="zh-CN" altLang="en-US" sz="2400" dirty="0"/>
          </a:p>
        </p:txBody>
      </p:sp>
      <p:pic>
        <p:nvPicPr>
          <p:cNvPr id="6" name="图片 5">
            <a:extLst>
              <a:ext uri="{FF2B5EF4-FFF2-40B4-BE49-F238E27FC236}">
                <a16:creationId xmlns:a16="http://schemas.microsoft.com/office/drawing/2014/main" id="{89395292-E7ED-4CE7-ADBC-E37B094647B7}"/>
              </a:ext>
            </a:extLst>
          </p:cNvPr>
          <p:cNvPicPr>
            <a:picLocks noChangeAspect="1"/>
          </p:cNvPicPr>
          <p:nvPr/>
        </p:nvPicPr>
        <p:blipFill>
          <a:blip r:embed="rId4"/>
          <a:stretch>
            <a:fillRect/>
          </a:stretch>
        </p:blipFill>
        <p:spPr>
          <a:xfrm>
            <a:off x="1451581" y="2344556"/>
            <a:ext cx="8937325" cy="3215992"/>
          </a:xfrm>
          <a:prstGeom prst="rect">
            <a:avLst/>
          </a:prstGeom>
        </p:spPr>
      </p:pic>
      <p:pic>
        <p:nvPicPr>
          <p:cNvPr id="7" name="图片 6">
            <a:extLst>
              <a:ext uri="{FF2B5EF4-FFF2-40B4-BE49-F238E27FC236}">
                <a16:creationId xmlns:a16="http://schemas.microsoft.com/office/drawing/2014/main" id="{D2A26A21-61BE-4DF0-B7AC-A6AF232F2D03}"/>
              </a:ext>
            </a:extLst>
          </p:cNvPr>
          <p:cNvPicPr>
            <a:picLocks noChangeAspect="1"/>
          </p:cNvPicPr>
          <p:nvPr/>
        </p:nvPicPr>
        <p:blipFill>
          <a:blip r:embed="rId5"/>
          <a:stretch>
            <a:fillRect/>
          </a:stretch>
        </p:blipFill>
        <p:spPr>
          <a:xfrm>
            <a:off x="1091559" y="5814181"/>
            <a:ext cx="10081796" cy="608653"/>
          </a:xfrm>
          <a:prstGeom prst="rect">
            <a:avLst/>
          </a:prstGeom>
        </p:spPr>
      </p:pic>
      <p:cxnSp>
        <p:nvCxnSpPr>
          <p:cNvPr id="8" name="直接箭头连接符 7">
            <a:extLst>
              <a:ext uri="{FF2B5EF4-FFF2-40B4-BE49-F238E27FC236}">
                <a16:creationId xmlns:a16="http://schemas.microsoft.com/office/drawing/2014/main" id="{1C64C6E7-3A28-4730-A967-8B642F9849B5}"/>
              </a:ext>
            </a:extLst>
          </p:cNvPr>
          <p:cNvCxnSpPr>
            <a:cxnSpLocks/>
          </p:cNvCxnSpPr>
          <p:nvPr/>
        </p:nvCxnSpPr>
        <p:spPr>
          <a:xfrm flipV="1">
            <a:off x="7535917" y="1960462"/>
            <a:ext cx="662152" cy="1150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812706E0-4884-4A09-9525-0974C4F06403}"/>
                  </a:ext>
                </a:extLst>
              </p:cNvPr>
              <p:cNvGraphicFramePr>
                <a:graphicFrameLocks noGrp="1"/>
              </p:cNvGraphicFramePr>
              <p:nvPr>
                <p:extLst>
                  <p:ext uri="{D42A27DB-BD31-4B8C-83A1-F6EECF244321}">
                    <p14:modId xmlns:p14="http://schemas.microsoft.com/office/powerpoint/2010/main" val="3542814219"/>
                  </p:ext>
                </p:extLst>
              </p:nvPr>
            </p:nvGraphicFramePr>
            <p:xfrm>
              <a:off x="8234349" y="741192"/>
              <a:ext cx="1103640" cy="1112520"/>
            </p:xfrm>
            <a:graphic>
              <a:graphicData uri="http://schemas.openxmlformats.org/drawingml/2006/table">
                <a:tbl>
                  <a:tblPr firstRow="1" bandRow="1">
                    <a:tableStyleId>{5C22544A-7EE6-4342-B048-85BDC9FD1C3A}</a:tableStyleId>
                  </a:tblPr>
                  <a:tblGrid>
                    <a:gridCol w="551820">
                      <a:extLst>
                        <a:ext uri="{9D8B030D-6E8A-4147-A177-3AD203B41FA5}">
                          <a16:colId xmlns:a16="http://schemas.microsoft.com/office/drawing/2014/main" val="2939092667"/>
                        </a:ext>
                      </a:extLst>
                    </a:gridCol>
                    <a:gridCol w="551820">
                      <a:extLst>
                        <a:ext uri="{9D8B030D-6E8A-4147-A177-3AD203B41FA5}">
                          <a16:colId xmlns:a16="http://schemas.microsoft.com/office/drawing/2014/main" val="352589765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m:t>
                                </m:r>
                              </m:oMath>
                            </m:oMathPara>
                          </a14:m>
                          <a:endParaRPr lang="zh-CN" altLang="en-US" b="1"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r>
                                      <a:rPr lang="en-US" altLang="zh-CN" b="1" i="1" smtClean="0">
                                        <a:latin typeface="Cambria Math" panose="02040503050406030204" pitchFamily="18" charset="0"/>
                                      </a:rPr>
                                      <m:t>𝒎</m:t>
                                    </m:r>
                                  </m:sup>
                                </m:sSup>
                              </m:oMath>
                            </m:oMathPara>
                          </a14:m>
                          <a:endParaRPr lang="zh-CN" altLang="en-US" i="1" dirty="0"/>
                        </a:p>
                      </a:txBody>
                      <a:tcPr/>
                    </a:tc>
                    <a:extLst>
                      <a:ext uri="{0D108BD9-81ED-4DB2-BD59-A6C34878D82A}">
                        <a16:rowId xmlns:a16="http://schemas.microsoft.com/office/drawing/2014/main" val="215389114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up>
                                </m:sSup>
                              </m:oMath>
                            </m:oMathPara>
                          </a14:m>
                          <a:endParaRPr lang="zh-CN" altLang="en-US" b="0" i="1" dirty="0"/>
                        </a:p>
                      </a:txBody>
                      <a:tcPr/>
                    </a:tc>
                    <a:extLst>
                      <a:ext uri="{0D108BD9-81ED-4DB2-BD59-A6C34878D82A}">
                        <a16:rowId xmlns:a16="http://schemas.microsoft.com/office/drawing/2014/main" val="682186076"/>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82303975"/>
                      </a:ext>
                    </a:extLst>
                  </a:tr>
                </a:tbl>
              </a:graphicData>
            </a:graphic>
          </p:graphicFrame>
        </mc:Choice>
        <mc:Fallback xmlns="">
          <p:graphicFrame>
            <p:nvGraphicFramePr>
              <p:cNvPr id="10" name="表格 9">
                <a:extLst>
                  <a:ext uri="{FF2B5EF4-FFF2-40B4-BE49-F238E27FC236}">
                    <a16:creationId xmlns:a16="http://schemas.microsoft.com/office/drawing/2014/main" id="{812706E0-4884-4A09-9525-0974C4F06403}"/>
                  </a:ext>
                </a:extLst>
              </p:cNvPr>
              <p:cNvGraphicFramePr>
                <a:graphicFrameLocks noGrp="1"/>
              </p:cNvGraphicFramePr>
              <p:nvPr>
                <p:extLst>
                  <p:ext uri="{D42A27DB-BD31-4B8C-83A1-F6EECF244321}">
                    <p14:modId xmlns:p14="http://schemas.microsoft.com/office/powerpoint/2010/main" val="3542814219"/>
                  </p:ext>
                </p:extLst>
              </p:nvPr>
            </p:nvGraphicFramePr>
            <p:xfrm>
              <a:off x="8234349" y="741192"/>
              <a:ext cx="1103640" cy="1112520"/>
            </p:xfrm>
            <a:graphic>
              <a:graphicData uri="http://schemas.openxmlformats.org/drawingml/2006/table">
                <a:tbl>
                  <a:tblPr firstRow="1" bandRow="1">
                    <a:tableStyleId>{5C22544A-7EE6-4342-B048-85BDC9FD1C3A}</a:tableStyleId>
                  </a:tblPr>
                  <a:tblGrid>
                    <a:gridCol w="551820">
                      <a:extLst>
                        <a:ext uri="{9D8B030D-6E8A-4147-A177-3AD203B41FA5}">
                          <a16:colId xmlns:a16="http://schemas.microsoft.com/office/drawing/2014/main" val="2939092667"/>
                        </a:ext>
                      </a:extLst>
                    </a:gridCol>
                    <a:gridCol w="551820">
                      <a:extLst>
                        <a:ext uri="{9D8B030D-6E8A-4147-A177-3AD203B41FA5}">
                          <a16:colId xmlns:a16="http://schemas.microsoft.com/office/drawing/2014/main" val="3525897655"/>
                        </a:ext>
                      </a:extLst>
                    </a:gridCol>
                  </a:tblGrid>
                  <a:tr h="370840">
                    <a:tc>
                      <a:txBody>
                        <a:bodyPr/>
                        <a:lstStyle/>
                        <a:p>
                          <a:endParaRPr lang="zh-CN"/>
                        </a:p>
                      </a:txBody>
                      <a:tcPr>
                        <a:blipFill>
                          <a:blip r:embed="rId6"/>
                          <a:stretch>
                            <a:fillRect l="-1099" t="-1639" r="-104396" b="-204918"/>
                          </a:stretch>
                        </a:blipFill>
                      </a:tcPr>
                    </a:tc>
                    <a:tc>
                      <a:txBody>
                        <a:bodyPr/>
                        <a:lstStyle/>
                        <a:p>
                          <a:endParaRPr lang="zh-CN"/>
                        </a:p>
                      </a:txBody>
                      <a:tcPr>
                        <a:blipFill>
                          <a:blip r:embed="rId6"/>
                          <a:stretch>
                            <a:fillRect l="-101099" t="-1639" r="-4396" b="-204918"/>
                          </a:stretch>
                        </a:blipFill>
                      </a:tcPr>
                    </a:tc>
                    <a:extLst>
                      <a:ext uri="{0D108BD9-81ED-4DB2-BD59-A6C34878D82A}">
                        <a16:rowId xmlns:a16="http://schemas.microsoft.com/office/drawing/2014/main" val="2153891149"/>
                      </a:ext>
                    </a:extLst>
                  </a:tr>
                  <a:tr h="370840">
                    <a:tc>
                      <a:txBody>
                        <a:bodyPr/>
                        <a:lstStyle/>
                        <a:p>
                          <a:endParaRPr lang="zh-CN"/>
                        </a:p>
                      </a:txBody>
                      <a:tcPr>
                        <a:blipFill>
                          <a:blip r:embed="rId6"/>
                          <a:stretch>
                            <a:fillRect l="-1099" t="-100000" r="-104396" b="-101613"/>
                          </a:stretch>
                        </a:blipFill>
                      </a:tcPr>
                    </a:tc>
                    <a:tc>
                      <a:txBody>
                        <a:bodyPr/>
                        <a:lstStyle/>
                        <a:p>
                          <a:endParaRPr lang="zh-CN"/>
                        </a:p>
                      </a:txBody>
                      <a:tcPr>
                        <a:blipFill>
                          <a:blip r:embed="rId6"/>
                          <a:stretch>
                            <a:fillRect l="-101099" t="-100000" r="-4396" b="-101613"/>
                          </a:stretch>
                        </a:blipFill>
                      </a:tcPr>
                    </a:tc>
                    <a:extLst>
                      <a:ext uri="{0D108BD9-81ED-4DB2-BD59-A6C34878D82A}">
                        <a16:rowId xmlns:a16="http://schemas.microsoft.com/office/drawing/2014/main" val="682186076"/>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82303975"/>
                      </a:ext>
                    </a:extLst>
                  </a:tr>
                </a:tbl>
              </a:graphicData>
            </a:graphic>
          </p:graphicFrame>
        </mc:Fallback>
      </mc:AlternateContent>
    </p:spTree>
    <p:extLst>
      <p:ext uri="{BB962C8B-B14F-4D97-AF65-F5344CB8AC3E}">
        <p14:creationId xmlns:p14="http://schemas.microsoft.com/office/powerpoint/2010/main" val="2420854211"/>
      </p:ext>
    </p:extLst>
  </p:cSld>
  <p:clrMapOvr>
    <a:masterClrMapping/>
  </p:clrMapOvr>
</p:sld>
</file>

<file path=ppt/theme/theme1.xml><?xml version="1.0" encoding="utf-8"?>
<a:theme xmlns:a="http://schemas.openxmlformats.org/drawingml/2006/main" name="Gallery">
  <a:themeElements>
    <a:clrScheme name="Custom 1">
      <a:dk1>
        <a:sysClr val="windowText" lastClr="000000"/>
      </a:dk1>
      <a:lt1>
        <a:sysClr val="window" lastClr="FFFFFF"/>
      </a:lt1>
      <a:dk2>
        <a:srgbClr val="454545"/>
      </a:dk2>
      <a:lt2>
        <a:srgbClr val="DFDBD5"/>
      </a:lt2>
      <a:accent1>
        <a:srgbClr val="B71E42"/>
      </a:accent1>
      <a:accent2>
        <a:srgbClr val="00B050"/>
      </a:accent2>
      <a:accent3>
        <a:srgbClr val="0070C0"/>
      </a:accent3>
      <a:accent4>
        <a:srgbClr val="FFC000"/>
      </a:accent4>
      <a:accent5>
        <a:srgbClr val="996633"/>
      </a:accent5>
      <a:accent6>
        <a:srgbClr val="00206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46452</TotalTime>
  <Words>1627</Words>
  <Application>Microsoft Office PowerPoint</Application>
  <PresentationFormat>宽屏</PresentationFormat>
  <Paragraphs>375</Paragraphs>
  <Slides>38</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CMR9</vt:lpstr>
      <vt:lpstr>CMTI10</vt:lpstr>
      <vt:lpstr>等线</vt:lpstr>
      <vt:lpstr>等线 Light</vt:lpstr>
      <vt:lpstr>微软雅黑</vt:lpstr>
      <vt:lpstr>Arial</vt:lpstr>
      <vt:lpstr>Arial</vt:lpstr>
      <vt:lpstr>Calibri</vt:lpstr>
      <vt:lpstr>Cambria Math</vt:lpstr>
      <vt:lpstr>Gill Sans MT</vt:lpstr>
      <vt:lpstr>Times New Roman</vt:lpstr>
      <vt:lpstr>Gallery</vt:lpstr>
      <vt:lpstr>MiniLedger: Compact-Sized Anonymous and Auditable Distributed Payments</vt:lpstr>
      <vt:lpstr>Abstract</vt:lpstr>
      <vt:lpstr>Introduction</vt:lpstr>
      <vt:lpstr>Related work</vt:lpstr>
      <vt:lpstr>Contributions</vt:lpstr>
      <vt:lpstr>Ledger constriction &amp; Audit</vt:lpstr>
      <vt:lpstr>Preliminaries</vt:lpstr>
      <vt:lpstr>Preliminaries</vt:lpstr>
      <vt:lpstr>Preliminaries</vt:lpstr>
      <vt:lpstr>Preliminaries</vt:lpstr>
      <vt:lpstr>Preliminaries</vt:lpstr>
      <vt:lpstr>Preliminaries</vt:lpstr>
      <vt:lpstr>MiniLedger Model</vt:lpstr>
      <vt:lpstr>MiniLedger Construction</vt:lpstr>
      <vt:lpstr>Setup </vt:lpstr>
      <vt:lpstr>Transaction Creation </vt:lpstr>
      <vt:lpstr>Transaction Creation </vt:lpstr>
      <vt:lpstr>PowerPoint 演示文稿</vt:lpstr>
      <vt:lpstr>Transaction Mining </vt:lpstr>
      <vt:lpstr>Transaction Pruning </vt:lpstr>
      <vt:lpstr>Transaction Pruning </vt:lpstr>
      <vt:lpstr>Transaction Pruning </vt:lpstr>
      <vt:lpstr>Transaction Pruning </vt:lpstr>
      <vt:lpstr>Transaction Pruning </vt:lpstr>
      <vt:lpstr>Transaction Pruning </vt:lpstr>
      <vt:lpstr>Auditing </vt:lpstr>
      <vt:lpstr>NIZK</vt:lpstr>
      <vt:lpstr>Auditing </vt:lpstr>
      <vt:lpstr>Auditing </vt:lpstr>
      <vt:lpstr>Auditing </vt:lpstr>
      <vt:lpstr>NIZK</vt:lpstr>
      <vt:lpstr>NIZK</vt:lpstr>
      <vt:lpstr>PowerPoint 演示文稿</vt:lpstr>
      <vt:lpstr>PowerPoint 演示文稿</vt:lpstr>
      <vt:lpstr>PowerPoint 演示文稿</vt:lpstr>
      <vt:lpstr>Evaluation - transaction</vt:lpstr>
      <vt:lpstr>Comparison</vt:lpstr>
      <vt:lpstr>Conclusion</vt:lpstr>
    </vt:vector>
  </TitlesOfParts>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Stuff</dc:title>
  <dc:creator>peter rindal</dc:creator>
  <cp:lastModifiedBy>275837658@qq.com</cp:lastModifiedBy>
  <cp:revision>877</cp:revision>
  <dcterms:created xsi:type="dcterms:W3CDTF">2016-03-23T21:30:21Z</dcterms:created>
  <dcterms:modified xsi:type="dcterms:W3CDTF">2021-12-28T08:17:01Z</dcterms:modified>
</cp:coreProperties>
</file>